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36" r:id="rId1"/>
  </p:sldMasterIdLst>
  <p:notesMasterIdLst>
    <p:notesMasterId r:id="rId72"/>
  </p:notesMasterIdLst>
  <p:sldIdLst>
    <p:sldId id="256" r:id="rId2"/>
    <p:sldId id="309" r:id="rId3"/>
    <p:sldId id="310" r:id="rId4"/>
    <p:sldId id="257" r:id="rId5"/>
    <p:sldId id="311" r:id="rId6"/>
    <p:sldId id="370" r:id="rId7"/>
    <p:sldId id="332" r:id="rId8"/>
    <p:sldId id="333" r:id="rId9"/>
    <p:sldId id="312" r:id="rId10"/>
    <p:sldId id="331" r:id="rId11"/>
    <p:sldId id="269" r:id="rId12"/>
    <p:sldId id="280" r:id="rId13"/>
    <p:sldId id="363" r:id="rId14"/>
    <p:sldId id="364" r:id="rId15"/>
    <p:sldId id="266" r:id="rId16"/>
    <p:sldId id="278" r:id="rId17"/>
    <p:sldId id="371" r:id="rId18"/>
    <p:sldId id="270" r:id="rId19"/>
    <p:sldId id="261" r:id="rId20"/>
    <p:sldId id="260" r:id="rId21"/>
    <p:sldId id="271" r:id="rId22"/>
    <p:sldId id="272" r:id="rId23"/>
    <p:sldId id="315" r:id="rId24"/>
    <p:sldId id="342" r:id="rId25"/>
    <p:sldId id="281" r:id="rId26"/>
    <p:sldId id="282" r:id="rId27"/>
    <p:sldId id="316" r:id="rId28"/>
    <p:sldId id="329" r:id="rId29"/>
    <p:sldId id="372" r:id="rId30"/>
    <p:sldId id="365" r:id="rId31"/>
    <p:sldId id="375" r:id="rId32"/>
    <p:sldId id="376" r:id="rId33"/>
    <p:sldId id="359" r:id="rId34"/>
    <p:sldId id="360" r:id="rId35"/>
    <p:sldId id="361" r:id="rId36"/>
    <p:sldId id="362" r:id="rId37"/>
    <p:sldId id="355" r:id="rId38"/>
    <p:sldId id="356" r:id="rId39"/>
    <p:sldId id="350" r:id="rId40"/>
    <p:sldId id="357" r:id="rId41"/>
    <p:sldId id="358" r:id="rId42"/>
    <p:sldId id="353" r:id="rId43"/>
    <p:sldId id="351" r:id="rId44"/>
    <p:sldId id="352" r:id="rId45"/>
    <p:sldId id="373" r:id="rId46"/>
    <p:sldId id="317" r:id="rId47"/>
    <p:sldId id="339" r:id="rId48"/>
    <p:sldId id="283" r:id="rId49"/>
    <p:sldId id="284" r:id="rId50"/>
    <p:sldId id="294" r:id="rId51"/>
    <p:sldId id="318" r:id="rId52"/>
    <p:sldId id="285" r:id="rId53"/>
    <p:sldId id="258" r:id="rId54"/>
    <p:sldId id="319" r:id="rId55"/>
    <p:sldId id="289" r:id="rId56"/>
    <p:sldId id="290" r:id="rId57"/>
    <p:sldId id="337" r:id="rId58"/>
    <p:sldId id="276" r:id="rId59"/>
    <p:sldId id="301" r:id="rId60"/>
    <p:sldId id="336" r:id="rId61"/>
    <p:sldId id="291" r:id="rId62"/>
    <p:sldId id="374" r:id="rId63"/>
    <p:sldId id="334" r:id="rId64"/>
    <p:sldId id="368" r:id="rId65"/>
    <p:sldId id="335" r:id="rId66"/>
    <p:sldId id="263" r:id="rId67"/>
    <p:sldId id="305" r:id="rId68"/>
    <p:sldId id="306" r:id="rId69"/>
    <p:sldId id="307" r:id="rId70"/>
    <p:sldId id="328" r:id="rId7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517" autoAdjust="0"/>
    <p:restoredTop sz="93557" autoAdjust="0"/>
  </p:normalViewPr>
  <p:slideViewPr>
    <p:cSldViewPr>
      <p:cViewPr varScale="1">
        <p:scale>
          <a:sx n="64" d="100"/>
          <a:sy n="64" d="100"/>
        </p:scale>
        <p:origin x="1344" y="48"/>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69ABF9F-EE5A-419E-8149-008E8030FC0B}" type="doc">
      <dgm:prSet loTypeId="urn:microsoft.com/office/officeart/2005/8/layout/architecture+Icon" loCatId="relationship" qsTypeId="urn:microsoft.com/office/officeart/2005/8/quickstyle/simple2" qsCatId="simple" csTypeId="urn:microsoft.com/office/officeart/2005/8/colors/accent1_2" csCatId="accent1" phldr="1"/>
      <dgm:spPr/>
    </dgm:pt>
    <dgm:pt modelId="{EB6661B1-910D-4BBD-8D76-8BB7E7B73BB2}">
      <dgm:prSet phldrT="[Text]"/>
      <dgm:spPr/>
      <dgm:t>
        <a:bodyPr/>
        <a:lstStyle/>
        <a:p>
          <a:r>
            <a:rPr lang="en-US" dirty="0"/>
            <a:t>Juridical</a:t>
          </a:r>
        </a:p>
        <a:p>
          <a:r>
            <a:rPr lang="zh-HK" altLang="en-US" dirty="0"/>
            <a:t>法理上的</a:t>
          </a:r>
          <a:endParaRPr lang="en-US" dirty="0"/>
        </a:p>
      </dgm:t>
    </dgm:pt>
    <dgm:pt modelId="{727CCDC5-6D76-4D59-96FA-89E834A582B6}" type="parTrans" cxnId="{CE20BBAB-C75D-4A4E-9416-4B4DBCB3BECC}">
      <dgm:prSet/>
      <dgm:spPr/>
      <dgm:t>
        <a:bodyPr/>
        <a:lstStyle/>
        <a:p>
          <a:endParaRPr lang="en-US"/>
        </a:p>
      </dgm:t>
    </dgm:pt>
    <dgm:pt modelId="{505DDA6A-5A74-49EC-A4A1-376B2EC84F54}" type="sibTrans" cxnId="{CE20BBAB-C75D-4A4E-9416-4B4DBCB3BECC}">
      <dgm:prSet/>
      <dgm:spPr/>
      <dgm:t>
        <a:bodyPr/>
        <a:lstStyle/>
        <a:p>
          <a:endParaRPr lang="en-US"/>
        </a:p>
      </dgm:t>
    </dgm:pt>
    <dgm:pt modelId="{33D70AA6-47D7-4158-90C7-C6A78B653474}">
      <dgm:prSet phldrT="[Text]"/>
      <dgm:spPr/>
      <dgm:t>
        <a:bodyPr/>
        <a:lstStyle/>
        <a:p>
          <a:r>
            <a:rPr lang="en-US" dirty="0"/>
            <a:t>Executive</a:t>
          </a:r>
        </a:p>
        <a:p>
          <a:r>
            <a:rPr lang="zh-HK" altLang="en-US" dirty="0"/>
            <a:t>行政人员</a:t>
          </a:r>
          <a:endParaRPr lang="en-US" dirty="0"/>
        </a:p>
      </dgm:t>
    </dgm:pt>
    <dgm:pt modelId="{40A0E7AE-32E7-4998-BE8A-5196E11B2764}" type="parTrans" cxnId="{70CCB3A7-A74D-4529-A6B4-08F173839C2E}">
      <dgm:prSet/>
      <dgm:spPr/>
      <dgm:t>
        <a:bodyPr/>
        <a:lstStyle/>
        <a:p>
          <a:endParaRPr lang="en-US"/>
        </a:p>
      </dgm:t>
    </dgm:pt>
    <dgm:pt modelId="{7821DA91-B935-44DC-92E2-8EE22B963E4E}" type="sibTrans" cxnId="{70CCB3A7-A74D-4529-A6B4-08F173839C2E}">
      <dgm:prSet/>
      <dgm:spPr/>
      <dgm:t>
        <a:bodyPr/>
        <a:lstStyle/>
        <a:p>
          <a:endParaRPr lang="en-US"/>
        </a:p>
      </dgm:t>
    </dgm:pt>
    <dgm:pt modelId="{63DF5ABE-5E57-4235-8318-FA1FAEB94D98}">
      <dgm:prSet phldrT="[Text]"/>
      <dgm:spPr/>
      <dgm:t>
        <a:bodyPr/>
        <a:lstStyle/>
        <a:p>
          <a:r>
            <a:rPr lang="en-US" dirty="0"/>
            <a:t>Legislature</a:t>
          </a:r>
        </a:p>
        <a:p>
          <a:r>
            <a:rPr lang="zh-HK" altLang="en-US" dirty="0"/>
            <a:t>立法机构</a:t>
          </a:r>
          <a:endParaRPr lang="en-US" dirty="0"/>
        </a:p>
      </dgm:t>
    </dgm:pt>
    <dgm:pt modelId="{40C6488B-0E1A-4F23-81BD-5C0FB33AFD22}" type="parTrans" cxnId="{FE6AC829-FB11-49E8-8C77-FE878F31EA24}">
      <dgm:prSet/>
      <dgm:spPr/>
      <dgm:t>
        <a:bodyPr/>
        <a:lstStyle/>
        <a:p>
          <a:endParaRPr lang="en-US"/>
        </a:p>
      </dgm:t>
    </dgm:pt>
    <dgm:pt modelId="{2B7C266F-9BC3-4B52-A263-1CCBD1905A1A}" type="sibTrans" cxnId="{FE6AC829-FB11-49E8-8C77-FE878F31EA24}">
      <dgm:prSet/>
      <dgm:spPr/>
      <dgm:t>
        <a:bodyPr/>
        <a:lstStyle/>
        <a:p>
          <a:endParaRPr lang="en-US"/>
        </a:p>
      </dgm:t>
    </dgm:pt>
    <dgm:pt modelId="{F923F17C-E324-4566-B35F-FB03F36896E9}">
      <dgm:prSet/>
      <dgm:spPr>
        <a:solidFill>
          <a:schemeClr val="accent2">
            <a:lumMod val="60000"/>
            <a:lumOff val="40000"/>
          </a:schemeClr>
        </a:solidFill>
      </dgm:spPr>
      <dgm:t>
        <a:bodyPr/>
        <a:lstStyle/>
        <a:p>
          <a:r>
            <a:rPr lang="en-US" dirty="0"/>
            <a:t>Media</a:t>
          </a:r>
        </a:p>
      </dgm:t>
    </dgm:pt>
    <dgm:pt modelId="{B111524D-B9C3-457E-8A00-0092102652E2}" type="parTrans" cxnId="{B2EE4B01-6578-4E62-B483-89B5E6DA394E}">
      <dgm:prSet/>
      <dgm:spPr/>
      <dgm:t>
        <a:bodyPr/>
        <a:lstStyle/>
        <a:p>
          <a:endParaRPr lang="en-US"/>
        </a:p>
      </dgm:t>
    </dgm:pt>
    <dgm:pt modelId="{8D1F1346-F663-4E94-87F9-54B792CB1F6C}" type="sibTrans" cxnId="{B2EE4B01-6578-4E62-B483-89B5E6DA394E}">
      <dgm:prSet/>
      <dgm:spPr/>
      <dgm:t>
        <a:bodyPr/>
        <a:lstStyle/>
        <a:p>
          <a:endParaRPr lang="en-US"/>
        </a:p>
      </dgm:t>
    </dgm:pt>
    <dgm:pt modelId="{D2A197A4-DAD7-453E-9FE4-0B09B5457AEE}" type="pres">
      <dgm:prSet presAssocID="{869ABF9F-EE5A-419E-8149-008E8030FC0B}" presName="Name0" presStyleCnt="0">
        <dgm:presLayoutVars>
          <dgm:chPref val="1"/>
          <dgm:dir/>
          <dgm:animOne val="branch"/>
          <dgm:animLvl val="lvl"/>
          <dgm:resizeHandles/>
        </dgm:presLayoutVars>
      </dgm:prSet>
      <dgm:spPr/>
    </dgm:pt>
    <dgm:pt modelId="{15A68FFA-8DCE-4A64-AA7F-52E30BCB76A2}" type="pres">
      <dgm:prSet presAssocID="{EB6661B1-910D-4BBD-8D76-8BB7E7B73BB2}" presName="vertOne" presStyleCnt="0"/>
      <dgm:spPr/>
    </dgm:pt>
    <dgm:pt modelId="{C813C69D-DD14-4F1B-93C3-355AB4A97DB4}" type="pres">
      <dgm:prSet presAssocID="{EB6661B1-910D-4BBD-8D76-8BB7E7B73BB2}" presName="txOne" presStyleLbl="node0" presStyleIdx="0" presStyleCnt="4">
        <dgm:presLayoutVars>
          <dgm:chPref val="3"/>
        </dgm:presLayoutVars>
      </dgm:prSet>
      <dgm:spPr/>
    </dgm:pt>
    <dgm:pt modelId="{57B27969-33E7-4106-BD53-7A35216F7919}" type="pres">
      <dgm:prSet presAssocID="{EB6661B1-910D-4BBD-8D76-8BB7E7B73BB2}" presName="horzOne" presStyleCnt="0"/>
      <dgm:spPr/>
    </dgm:pt>
    <dgm:pt modelId="{45AEAE6B-236E-4DEA-999B-422AC653668B}" type="pres">
      <dgm:prSet presAssocID="{505DDA6A-5A74-49EC-A4A1-376B2EC84F54}" presName="sibSpaceOne" presStyleCnt="0"/>
      <dgm:spPr/>
    </dgm:pt>
    <dgm:pt modelId="{561DA79B-78CB-4439-8CAB-6003FFF9EF0C}" type="pres">
      <dgm:prSet presAssocID="{33D70AA6-47D7-4158-90C7-C6A78B653474}" presName="vertOne" presStyleCnt="0"/>
      <dgm:spPr/>
    </dgm:pt>
    <dgm:pt modelId="{CBCAD7EB-C72C-4C8D-B27F-99A9FD1D0C4C}" type="pres">
      <dgm:prSet presAssocID="{33D70AA6-47D7-4158-90C7-C6A78B653474}" presName="txOne" presStyleLbl="node0" presStyleIdx="1" presStyleCnt="4" custLinFactNeighborX="-1682">
        <dgm:presLayoutVars>
          <dgm:chPref val="3"/>
        </dgm:presLayoutVars>
      </dgm:prSet>
      <dgm:spPr/>
    </dgm:pt>
    <dgm:pt modelId="{6E3E3B5E-6C9B-4A1A-95AF-2724DE326004}" type="pres">
      <dgm:prSet presAssocID="{33D70AA6-47D7-4158-90C7-C6A78B653474}" presName="horzOne" presStyleCnt="0"/>
      <dgm:spPr/>
    </dgm:pt>
    <dgm:pt modelId="{180E374F-902E-46F2-B273-B676A19C79EF}" type="pres">
      <dgm:prSet presAssocID="{7821DA91-B935-44DC-92E2-8EE22B963E4E}" presName="sibSpaceOne" presStyleCnt="0"/>
      <dgm:spPr/>
    </dgm:pt>
    <dgm:pt modelId="{74D455FE-9431-4788-89FF-456B96C1E8D6}" type="pres">
      <dgm:prSet presAssocID="{63DF5ABE-5E57-4235-8318-FA1FAEB94D98}" presName="vertOne" presStyleCnt="0"/>
      <dgm:spPr/>
    </dgm:pt>
    <dgm:pt modelId="{0E7DE601-05FF-4708-A0DF-4EEAEAC8407C}" type="pres">
      <dgm:prSet presAssocID="{63DF5ABE-5E57-4235-8318-FA1FAEB94D98}" presName="txOne" presStyleLbl="node0" presStyleIdx="2" presStyleCnt="4">
        <dgm:presLayoutVars>
          <dgm:chPref val="3"/>
        </dgm:presLayoutVars>
      </dgm:prSet>
      <dgm:spPr/>
    </dgm:pt>
    <dgm:pt modelId="{77D3647A-FD53-4717-934F-3B089ADA53D8}" type="pres">
      <dgm:prSet presAssocID="{63DF5ABE-5E57-4235-8318-FA1FAEB94D98}" presName="horzOne" presStyleCnt="0"/>
      <dgm:spPr/>
    </dgm:pt>
    <dgm:pt modelId="{0DE47CAB-5016-45AC-909E-EBC21720B39E}" type="pres">
      <dgm:prSet presAssocID="{2B7C266F-9BC3-4B52-A263-1CCBD1905A1A}" presName="sibSpaceOne" presStyleCnt="0"/>
      <dgm:spPr/>
    </dgm:pt>
    <dgm:pt modelId="{083BB757-208E-44D6-A0CE-05201E38DB0C}" type="pres">
      <dgm:prSet presAssocID="{F923F17C-E324-4566-B35F-FB03F36896E9}" presName="vertOne" presStyleCnt="0"/>
      <dgm:spPr/>
    </dgm:pt>
    <dgm:pt modelId="{C25F884D-EDE0-4F65-8E12-0A7257CE740A}" type="pres">
      <dgm:prSet presAssocID="{F923F17C-E324-4566-B35F-FB03F36896E9}" presName="txOne" presStyleLbl="node0" presStyleIdx="3" presStyleCnt="4">
        <dgm:presLayoutVars>
          <dgm:chPref val="3"/>
        </dgm:presLayoutVars>
      </dgm:prSet>
      <dgm:spPr/>
    </dgm:pt>
    <dgm:pt modelId="{502631F4-04A2-49E9-A36B-4300B08C45C5}" type="pres">
      <dgm:prSet presAssocID="{F923F17C-E324-4566-B35F-FB03F36896E9}" presName="horzOne" presStyleCnt="0"/>
      <dgm:spPr/>
    </dgm:pt>
  </dgm:ptLst>
  <dgm:cxnLst>
    <dgm:cxn modelId="{B2EE4B01-6578-4E62-B483-89B5E6DA394E}" srcId="{869ABF9F-EE5A-419E-8149-008E8030FC0B}" destId="{F923F17C-E324-4566-B35F-FB03F36896E9}" srcOrd="3" destOrd="0" parTransId="{B111524D-B9C3-457E-8A00-0092102652E2}" sibTransId="{8D1F1346-F663-4E94-87F9-54B792CB1F6C}"/>
    <dgm:cxn modelId="{FE6AC829-FB11-49E8-8C77-FE878F31EA24}" srcId="{869ABF9F-EE5A-419E-8149-008E8030FC0B}" destId="{63DF5ABE-5E57-4235-8318-FA1FAEB94D98}" srcOrd="2" destOrd="0" parTransId="{40C6488B-0E1A-4F23-81BD-5C0FB33AFD22}" sibTransId="{2B7C266F-9BC3-4B52-A263-1CCBD1905A1A}"/>
    <dgm:cxn modelId="{08075270-3D3A-427A-892A-7765CCFD0183}" type="presOf" srcId="{EB6661B1-910D-4BBD-8D76-8BB7E7B73BB2}" destId="{C813C69D-DD14-4F1B-93C3-355AB4A97DB4}" srcOrd="0" destOrd="0" presId="urn:microsoft.com/office/officeart/2005/8/layout/architecture+Icon"/>
    <dgm:cxn modelId="{A34A347D-219A-477C-83FD-B05DD18C2366}" type="presOf" srcId="{63DF5ABE-5E57-4235-8318-FA1FAEB94D98}" destId="{0E7DE601-05FF-4708-A0DF-4EEAEAC8407C}" srcOrd="0" destOrd="0" presId="urn:microsoft.com/office/officeart/2005/8/layout/architecture+Icon"/>
    <dgm:cxn modelId="{2F3E758A-FF74-4D98-8248-D0121A9E8EF7}" type="presOf" srcId="{33D70AA6-47D7-4158-90C7-C6A78B653474}" destId="{CBCAD7EB-C72C-4C8D-B27F-99A9FD1D0C4C}" srcOrd="0" destOrd="0" presId="urn:microsoft.com/office/officeart/2005/8/layout/architecture+Icon"/>
    <dgm:cxn modelId="{70CCB3A7-A74D-4529-A6B4-08F173839C2E}" srcId="{869ABF9F-EE5A-419E-8149-008E8030FC0B}" destId="{33D70AA6-47D7-4158-90C7-C6A78B653474}" srcOrd="1" destOrd="0" parTransId="{40A0E7AE-32E7-4998-BE8A-5196E11B2764}" sibTransId="{7821DA91-B935-44DC-92E2-8EE22B963E4E}"/>
    <dgm:cxn modelId="{CE20BBAB-C75D-4A4E-9416-4B4DBCB3BECC}" srcId="{869ABF9F-EE5A-419E-8149-008E8030FC0B}" destId="{EB6661B1-910D-4BBD-8D76-8BB7E7B73BB2}" srcOrd="0" destOrd="0" parTransId="{727CCDC5-6D76-4D59-96FA-89E834A582B6}" sibTransId="{505DDA6A-5A74-49EC-A4A1-376B2EC84F54}"/>
    <dgm:cxn modelId="{8A3C53B7-39A8-42C7-BD0F-8CDA30062472}" type="presOf" srcId="{869ABF9F-EE5A-419E-8149-008E8030FC0B}" destId="{D2A197A4-DAD7-453E-9FE4-0B09B5457AEE}" srcOrd="0" destOrd="0" presId="urn:microsoft.com/office/officeart/2005/8/layout/architecture+Icon"/>
    <dgm:cxn modelId="{0770E9CE-E24A-4913-B56E-D88B7D5004A4}" type="presOf" srcId="{F923F17C-E324-4566-B35F-FB03F36896E9}" destId="{C25F884D-EDE0-4F65-8E12-0A7257CE740A}" srcOrd="0" destOrd="0" presId="urn:microsoft.com/office/officeart/2005/8/layout/architecture+Icon"/>
    <dgm:cxn modelId="{FE00D650-48C8-4C83-AC71-476B9625A107}" type="presParOf" srcId="{D2A197A4-DAD7-453E-9FE4-0B09B5457AEE}" destId="{15A68FFA-8DCE-4A64-AA7F-52E30BCB76A2}" srcOrd="0" destOrd="0" presId="urn:microsoft.com/office/officeart/2005/8/layout/architecture+Icon"/>
    <dgm:cxn modelId="{35AE9FCB-0A4B-4B24-BCA0-AA5A95C0DBA6}" type="presParOf" srcId="{15A68FFA-8DCE-4A64-AA7F-52E30BCB76A2}" destId="{C813C69D-DD14-4F1B-93C3-355AB4A97DB4}" srcOrd="0" destOrd="0" presId="urn:microsoft.com/office/officeart/2005/8/layout/architecture+Icon"/>
    <dgm:cxn modelId="{F2E1F671-E0D2-4C47-ACBE-7C886FEFD0D1}" type="presParOf" srcId="{15A68FFA-8DCE-4A64-AA7F-52E30BCB76A2}" destId="{57B27969-33E7-4106-BD53-7A35216F7919}" srcOrd="1" destOrd="0" presId="urn:microsoft.com/office/officeart/2005/8/layout/architecture+Icon"/>
    <dgm:cxn modelId="{2706BEF5-0F9D-4881-A55A-5FA70C86B2A1}" type="presParOf" srcId="{D2A197A4-DAD7-453E-9FE4-0B09B5457AEE}" destId="{45AEAE6B-236E-4DEA-999B-422AC653668B}" srcOrd="1" destOrd="0" presId="urn:microsoft.com/office/officeart/2005/8/layout/architecture+Icon"/>
    <dgm:cxn modelId="{7B541F40-B9D3-45F8-A12E-05905FF79693}" type="presParOf" srcId="{D2A197A4-DAD7-453E-9FE4-0B09B5457AEE}" destId="{561DA79B-78CB-4439-8CAB-6003FFF9EF0C}" srcOrd="2" destOrd="0" presId="urn:microsoft.com/office/officeart/2005/8/layout/architecture+Icon"/>
    <dgm:cxn modelId="{C3B71EFC-D7B2-44DC-8C7D-B0FF7E0030BD}" type="presParOf" srcId="{561DA79B-78CB-4439-8CAB-6003FFF9EF0C}" destId="{CBCAD7EB-C72C-4C8D-B27F-99A9FD1D0C4C}" srcOrd="0" destOrd="0" presId="urn:microsoft.com/office/officeart/2005/8/layout/architecture+Icon"/>
    <dgm:cxn modelId="{90511FF6-1393-4530-9549-8E75F823082C}" type="presParOf" srcId="{561DA79B-78CB-4439-8CAB-6003FFF9EF0C}" destId="{6E3E3B5E-6C9B-4A1A-95AF-2724DE326004}" srcOrd="1" destOrd="0" presId="urn:microsoft.com/office/officeart/2005/8/layout/architecture+Icon"/>
    <dgm:cxn modelId="{03494413-5052-427C-B578-B20709017B6A}" type="presParOf" srcId="{D2A197A4-DAD7-453E-9FE4-0B09B5457AEE}" destId="{180E374F-902E-46F2-B273-B676A19C79EF}" srcOrd="3" destOrd="0" presId="urn:microsoft.com/office/officeart/2005/8/layout/architecture+Icon"/>
    <dgm:cxn modelId="{08719D63-05DB-406C-B211-244A888BDC86}" type="presParOf" srcId="{D2A197A4-DAD7-453E-9FE4-0B09B5457AEE}" destId="{74D455FE-9431-4788-89FF-456B96C1E8D6}" srcOrd="4" destOrd="0" presId="urn:microsoft.com/office/officeart/2005/8/layout/architecture+Icon"/>
    <dgm:cxn modelId="{F65BF827-12DB-40F1-ABF8-98A65137A911}" type="presParOf" srcId="{74D455FE-9431-4788-89FF-456B96C1E8D6}" destId="{0E7DE601-05FF-4708-A0DF-4EEAEAC8407C}" srcOrd="0" destOrd="0" presId="urn:microsoft.com/office/officeart/2005/8/layout/architecture+Icon"/>
    <dgm:cxn modelId="{7DA6B006-DFDB-4BF9-9B6A-DCBAE95F19BB}" type="presParOf" srcId="{74D455FE-9431-4788-89FF-456B96C1E8D6}" destId="{77D3647A-FD53-4717-934F-3B089ADA53D8}" srcOrd="1" destOrd="0" presId="urn:microsoft.com/office/officeart/2005/8/layout/architecture+Icon"/>
    <dgm:cxn modelId="{719D6455-5798-4364-9319-795B5C535E87}" type="presParOf" srcId="{D2A197A4-DAD7-453E-9FE4-0B09B5457AEE}" destId="{0DE47CAB-5016-45AC-909E-EBC21720B39E}" srcOrd="5" destOrd="0" presId="urn:microsoft.com/office/officeart/2005/8/layout/architecture+Icon"/>
    <dgm:cxn modelId="{84599666-ACAA-48C2-871A-5DEBBB2CFBD6}" type="presParOf" srcId="{D2A197A4-DAD7-453E-9FE4-0B09B5457AEE}" destId="{083BB757-208E-44D6-A0CE-05201E38DB0C}" srcOrd="6" destOrd="0" presId="urn:microsoft.com/office/officeart/2005/8/layout/architecture+Icon"/>
    <dgm:cxn modelId="{68D62000-6F6E-4E35-A1D6-FAF7ABB48FC3}" type="presParOf" srcId="{083BB757-208E-44D6-A0CE-05201E38DB0C}" destId="{C25F884D-EDE0-4F65-8E12-0A7257CE740A}" srcOrd="0" destOrd="0" presId="urn:microsoft.com/office/officeart/2005/8/layout/architecture+Icon"/>
    <dgm:cxn modelId="{29130BA2-CD6E-41A3-B1DE-139D754D4403}" type="presParOf" srcId="{083BB757-208E-44D6-A0CE-05201E38DB0C}" destId="{502631F4-04A2-49E9-A36B-4300B08C45C5}" srcOrd="1" destOrd="0" presId="urn:microsoft.com/office/officeart/2005/8/layout/architecture+Icon"/>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813C69D-DD14-4F1B-93C3-355AB4A97DB4}">
      <dsp:nvSpPr>
        <dsp:cNvPr id="0" name=""/>
        <dsp:cNvSpPr/>
      </dsp:nvSpPr>
      <dsp:spPr>
        <a:xfrm>
          <a:off x="1409" y="0"/>
          <a:ext cx="1375042" cy="1004887"/>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Juridical</a:t>
          </a:r>
        </a:p>
        <a:p>
          <a:pPr marL="0" lvl="0" indent="0" algn="ctr" defTabSz="844550">
            <a:lnSpc>
              <a:spcPct val="90000"/>
            </a:lnSpc>
            <a:spcBef>
              <a:spcPct val="0"/>
            </a:spcBef>
            <a:spcAft>
              <a:spcPct val="35000"/>
            </a:spcAft>
            <a:buNone/>
          </a:pPr>
          <a:r>
            <a:rPr lang="zh-HK" altLang="en-US" sz="1900" kern="1200" dirty="0"/>
            <a:t>法理上的</a:t>
          </a:r>
          <a:endParaRPr lang="en-US" sz="1900" kern="1200" dirty="0"/>
        </a:p>
      </dsp:txBody>
      <dsp:txXfrm>
        <a:off x="30841" y="29432"/>
        <a:ext cx="1316178" cy="946023"/>
      </dsp:txXfrm>
    </dsp:sp>
    <dsp:sp modelId="{CBCAD7EB-C72C-4C8D-B27F-99A9FD1D0C4C}">
      <dsp:nvSpPr>
        <dsp:cNvPr id="0" name=""/>
        <dsp:cNvSpPr/>
      </dsp:nvSpPr>
      <dsp:spPr>
        <a:xfrm>
          <a:off x="1584331" y="0"/>
          <a:ext cx="1375042" cy="1004887"/>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Executive</a:t>
          </a:r>
        </a:p>
        <a:p>
          <a:pPr marL="0" lvl="0" indent="0" algn="ctr" defTabSz="844550">
            <a:lnSpc>
              <a:spcPct val="90000"/>
            </a:lnSpc>
            <a:spcBef>
              <a:spcPct val="0"/>
            </a:spcBef>
            <a:spcAft>
              <a:spcPct val="35000"/>
            </a:spcAft>
            <a:buNone/>
          </a:pPr>
          <a:r>
            <a:rPr lang="zh-HK" altLang="en-US" sz="1900" kern="1200" dirty="0"/>
            <a:t>行政人员</a:t>
          </a:r>
          <a:endParaRPr lang="en-US" sz="1900" kern="1200" dirty="0"/>
        </a:p>
      </dsp:txBody>
      <dsp:txXfrm>
        <a:off x="1613763" y="29432"/>
        <a:ext cx="1316178" cy="946023"/>
      </dsp:txXfrm>
    </dsp:sp>
    <dsp:sp modelId="{0E7DE601-05FF-4708-A0DF-4EEAEAC8407C}">
      <dsp:nvSpPr>
        <dsp:cNvPr id="0" name=""/>
        <dsp:cNvSpPr/>
      </dsp:nvSpPr>
      <dsp:spPr>
        <a:xfrm>
          <a:off x="3213510" y="0"/>
          <a:ext cx="1375042" cy="1004887"/>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Legislature</a:t>
          </a:r>
        </a:p>
        <a:p>
          <a:pPr marL="0" lvl="0" indent="0" algn="ctr" defTabSz="844550">
            <a:lnSpc>
              <a:spcPct val="90000"/>
            </a:lnSpc>
            <a:spcBef>
              <a:spcPct val="0"/>
            </a:spcBef>
            <a:spcAft>
              <a:spcPct val="35000"/>
            </a:spcAft>
            <a:buNone/>
          </a:pPr>
          <a:r>
            <a:rPr lang="zh-HK" altLang="en-US" sz="1900" kern="1200" dirty="0"/>
            <a:t>立法机构</a:t>
          </a:r>
          <a:endParaRPr lang="en-US" sz="1900" kern="1200" dirty="0"/>
        </a:p>
      </dsp:txBody>
      <dsp:txXfrm>
        <a:off x="3242942" y="29432"/>
        <a:ext cx="1316178" cy="946023"/>
      </dsp:txXfrm>
    </dsp:sp>
    <dsp:sp modelId="{C25F884D-EDE0-4F65-8E12-0A7257CE740A}">
      <dsp:nvSpPr>
        <dsp:cNvPr id="0" name=""/>
        <dsp:cNvSpPr/>
      </dsp:nvSpPr>
      <dsp:spPr>
        <a:xfrm>
          <a:off x="4819560" y="0"/>
          <a:ext cx="1375042" cy="1004887"/>
        </a:xfrm>
        <a:prstGeom prst="roundRect">
          <a:avLst>
            <a:gd name="adj" fmla="val 10000"/>
          </a:avLst>
        </a:prstGeom>
        <a:solidFill>
          <a:schemeClr val="accent2">
            <a:lumMod val="60000"/>
            <a:lumOff val="40000"/>
          </a:schemeClr>
        </a:solidFill>
        <a:ln w="2540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Media</a:t>
          </a:r>
        </a:p>
      </dsp:txBody>
      <dsp:txXfrm>
        <a:off x="4848992" y="29432"/>
        <a:ext cx="1316178" cy="946023"/>
      </dsp:txXfrm>
    </dsp:sp>
  </dsp:spTree>
</dsp:drawing>
</file>

<file path=ppt/diagrams/layout1.xml><?xml version="1.0" encoding="utf-8"?>
<dgm:layoutDef xmlns:dgm="http://schemas.openxmlformats.org/drawingml/2006/diagram" xmlns:a="http://schemas.openxmlformats.org/drawingml/2006/main" uniqueId="urn:microsoft.com/office/officeart/2005/8/layout/architecture+Icon">
  <dgm:title val="Architecture Layout"/>
  <dgm:desc val="Use to show hierarchical relationships that build from the bottom up. This layout works well for showing architectural components or objects that build on other objects."/>
  <dgm:catLst>
    <dgm:cat type="hierarchy" pri="4500"/>
    <dgm:cat type="list" pri="24500"/>
    <dgm:cat type="relationship" pri="10500"/>
    <dgm:cat type="officeonline" pri="7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b"/>
        </dgm:alg>
      </dgm:if>
      <dgm:else name="Name3">
        <dgm:alg type="lin">
          <dgm:param type="linDir" val="fromR"/>
          <dgm:param type="nodeVertAlign" val="b"/>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B"/>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b"/>
              </dgm:alg>
            </dgm:if>
            <dgm:else name="Name10">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B"/>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b"/>
                    </dgm:alg>
                  </dgm:if>
                  <dgm:else name="Name17">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B"/>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b"/>
                          </dgm:alg>
                        </dgm:if>
                        <dgm:else name="Name24">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B"/>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b"/>
                                </dgm:alg>
                              </dgm:if>
                              <dgm:else name="Name30">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2BC75D5-3781-4FA5-93FA-B5AE858A2ADF}" type="datetimeFigureOut">
              <a:rPr lang="en-US" smtClean="0"/>
              <a:t>2/9/2022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FC8F9C5-057A-4293-84DA-B61ADB3EC6FD}" type="slidenum">
              <a:rPr lang="en-US" smtClean="0"/>
              <a:t>‹#›</a:t>
            </a:fld>
            <a:endParaRPr lang="en-US"/>
          </a:p>
        </p:txBody>
      </p:sp>
    </p:spTree>
    <p:extLst>
      <p:ext uri="{BB962C8B-B14F-4D97-AF65-F5344CB8AC3E}">
        <p14:creationId xmlns:p14="http://schemas.microsoft.com/office/powerpoint/2010/main" val="37682412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C8F9C5-057A-4293-84DA-B61ADB3EC6FD}" type="slidenum">
              <a:rPr lang="en-US" smtClean="0"/>
              <a:t>1</a:t>
            </a:fld>
            <a:endParaRPr lang="en-US" dirty="0"/>
          </a:p>
        </p:txBody>
      </p:sp>
    </p:spTree>
    <p:extLst>
      <p:ext uri="{BB962C8B-B14F-4D97-AF65-F5344CB8AC3E}">
        <p14:creationId xmlns:p14="http://schemas.microsoft.com/office/powerpoint/2010/main" val="40695739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C8F9C5-057A-4293-84DA-B61ADB3EC6FD}" type="slidenum">
              <a:rPr lang="en-US" smtClean="0"/>
              <a:t>14</a:t>
            </a:fld>
            <a:endParaRPr lang="en-US" dirty="0"/>
          </a:p>
        </p:txBody>
      </p:sp>
    </p:spTree>
    <p:extLst>
      <p:ext uri="{BB962C8B-B14F-4D97-AF65-F5344CB8AC3E}">
        <p14:creationId xmlns:p14="http://schemas.microsoft.com/office/powerpoint/2010/main" val="5482145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C8F9C5-057A-4293-84DA-B61ADB3EC6FD}" type="slidenum">
              <a:rPr lang="en-US" smtClean="0"/>
              <a:t>15</a:t>
            </a:fld>
            <a:endParaRPr lang="en-US" dirty="0"/>
          </a:p>
        </p:txBody>
      </p:sp>
    </p:spTree>
    <p:extLst>
      <p:ext uri="{BB962C8B-B14F-4D97-AF65-F5344CB8AC3E}">
        <p14:creationId xmlns:p14="http://schemas.microsoft.com/office/powerpoint/2010/main" val="9838678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C8F9C5-057A-4293-84DA-B61ADB3EC6FD}" type="slidenum">
              <a:rPr lang="en-US" smtClean="0"/>
              <a:t>16</a:t>
            </a:fld>
            <a:endParaRPr lang="en-US" dirty="0"/>
          </a:p>
        </p:txBody>
      </p:sp>
    </p:spTree>
    <p:extLst>
      <p:ext uri="{BB962C8B-B14F-4D97-AF65-F5344CB8AC3E}">
        <p14:creationId xmlns:p14="http://schemas.microsoft.com/office/powerpoint/2010/main" val="9838678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C8F9C5-057A-4293-84DA-B61ADB3EC6FD}" type="slidenum">
              <a:rPr lang="en-US" smtClean="0"/>
              <a:t>17</a:t>
            </a:fld>
            <a:endParaRPr lang="en-US" dirty="0"/>
          </a:p>
        </p:txBody>
      </p:sp>
    </p:spTree>
    <p:extLst>
      <p:ext uri="{BB962C8B-B14F-4D97-AF65-F5344CB8AC3E}">
        <p14:creationId xmlns:p14="http://schemas.microsoft.com/office/powerpoint/2010/main" val="20011939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C8F9C5-057A-4293-84DA-B61ADB3EC6FD}" type="slidenum">
              <a:rPr lang="en-US" smtClean="0"/>
              <a:t>18</a:t>
            </a:fld>
            <a:endParaRPr lang="en-US" dirty="0"/>
          </a:p>
        </p:txBody>
      </p:sp>
    </p:spTree>
    <p:extLst>
      <p:ext uri="{BB962C8B-B14F-4D97-AF65-F5344CB8AC3E}">
        <p14:creationId xmlns:p14="http://schemas.microsoft.com/office/powerpoint/2010/main" val="5590000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 </a:t>
            </a:r>
            <a:endParaRPr lang="en-US" dirty="0"/>
          </a:p>
        </p:txBody>
      </p:sp>
      <p:sp>
        <p:nvSpPr>
          <p:cNvPr id="4" name="Slide Number Placeholder 3"/>
          <p:cNvSpPr>
            <a:spLocks noGrp="1"/>
          </p:cNvSpPr>
          <p:nvPr>
            <p:ph type="sldNum" sz="quarter" idx="10"/>
          </p:nvPr>
        </p:nvSpPr>
        <p:spPr/>
        <p:txBody>
          <a:bodyPr/>
          <a:lstStyle/>
          <a:p>
            <a:fld id="{7FC8F9C5-057A-4293-84DA-B61ADB3EC6FD}" type="slidenum">
              <a:rPr lang="en-US" smtClean="0"/>
              <a:t>19</a:t>
            </a:fld>
            <a:endParaRPr lang="en-US" dirty="0"/>
          </a:p>
        </p:txBody>
      </p:sp>
    </p:spTree>
    <p:extLst>
      <p:ext uri="{BB962C8B-B14F-4D97-AF65-F5344CB8AC3E}">
        <p14:creationId xmlns:p14="http://schemas.microsoft.com/office/powerpoint/2010/main" val="7561923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C8F9C5-057A-4293-84DA-B61ADB3EC6FD}" type="slidenum">
              <a:rPr lang="en-US" smtClean="0"/>
              <a:t>20</a:t>
            </a:fld>
            <a:endParaRPr lang="en-US" dirty="0"/>
          </a:p>
        </p:txBody>
      </p:sp>
    </p:spTree>
    <p:extLst>
      <p:ext uri="{BB962C8B-B14F-4D97-AF65-F5344CB8AC3E}">
        <p14:creationId xmlns:p14="http://schemas.microsoft.com/office/powerpoint/2010/main" val="33393088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C8F9C5-057A-4293-84DA-B61ADB3EC6FD}" type="slidenum">
              <a:rPr lang="en-US" smtClean="0"/>
              <a:t>22</a:t>
            </a:fld>
            <a:endParaRPr lang="en-US" dirty="0"/>
          </a:p>
        </p:txBody>
      </p:sp>
    </p:spTree>
    <p:extLst>
      <p:ext uri="{BB962C8B-B14F-4D97-AF65-F5344CB8AC3E}">
        <p14:creationId xmlns:p14="http://schemas.microsoft.com/office/powerpoint/2010/main" val="25469954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C8F9C5-057A-4293-84DA-B61ADB3EC6FD}" type="slidenum">
              <a:rPr lang="en-US" smtClean="0"/>
              <a:t>23</a:t>
            </a:fld>
            <a:endParaRPr lang="en-US" dirty="0"/>
          </a:p>
        </p:txBody>
      </p:sp>
    </p:spTree>
    <p:extLst>
      <p:ext uri="{BB962C8B-B14F-4D97-AF65-F5344CB8AC3E}">
        <p14:creationId xmlns:p14="http://schemas.microsoft.com/office/powerpoint/2010/main" val="422389321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C8F9C5-057A-4293-84DA-B61ADB3EC6FD}" type="slidenum">
              <a:rPr lang="en-US" smtClean="0"/>
              <a:t>25</a:t>
            </a:fld>
            <a:endParaRPr lang="en-US" dirty="0"/>
          </a:p>
        </p:txBody>
      </p:sp>
    </p:spTree>
    <p:extLst>
      <p:ext uri="{BB962C8B-B14F-4D97-AF65-F5344CB8AC3E}">
        <p14:creationId xmlns:p14="http://schemas.microsoft.com/office/powerpoint/2010/main" val="4738567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C8F9C5-057A-4293-84DA-B61ADB3EC6FD}" type="slidenum">
              <a:rPr lang="en-US" smtClean="0"/>
              <a:t>3</a:t>
            </a:fld>
            <a:endParaRPr lang="en-US" dirty="0"/>
          </a:p>
        </p:txBody>
      </p:sp>
    </p:spTree>
    <p:extLst>
      <p:ext uri="{BB962C8B-B14F-4D97-AF65-F5344CB8AC3E}">
        <p14:creationId xmlns:p14="http://schemas.microsoft.com/office/powerpoint/2010/main" val="11284821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C8F9C5-057A-4293-84DA-B61ADB3EC6FD}" type="slidenum">
              <a:rPr lang="en-US" smtClean="0"/>
              <a:t>26</a:t>
            </a:fld>
            <a:endParaRPr lang="en-US" dirty="0"/>
          </a:p>
        </p:txBody>
      </p:sp>
    </p:spTree>
    <p:extLst>
      <p:ext uri="{BB962C8B-B14F-4D97-AF65-F5344CB8AC3E}">
        <p14:creationId xmlns:p14="http://schemas.microsoft.com/office/powerpoint/2010/main" val="4738567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C8F9C5-057A-4293-84DA-B61ADB3EC6FD}" type="slidenum">
              <a:rPr lang="en-US" smtClean="0"/>
              <a:t>27</a:t>
            </a:fld>
            <a:endParaRPr lang="en-US" dirty="0"/>
          </a:p>
        </p:txBody>
      </p:sp>
    </p:spTree>
    <p:extLst>
      <p:ext uri="{BB962C8B-B14F-4D97-AF65-F5344CB8AC3E}">
        <p14:creationId xmlns:p14="http://schemas.microsoft.com/office/powerpoint/2010/main" val="26738273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C8F9C5-057A-4293-84DA-B61ADB3EC6FD}" type="slidenum">
              <a:rPr lang="en-US" smtClean="0"/>
              <a:t>28</a:t>
            </a:fld>
            <a:endParaRPr lang="en-US" dirty="0"/>
          </a:p>
        </p:txBody>
      </p:sp>
    </p:spTree>
    <p:extLst>
      <p:ext uri="{BB962C8B-B14F-4D97-AF65-F5344CB8AC3E}">
        <p14:creationId xmlns:p14="http://schemas.microsoft.com/office/powerpoint/2010/main" val="4210471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C8F9C5-057A-4293-84DA-B61ADB3EC6FD}" type="slidenum">
              <a:rPr lang="en-US" smtClean="0"/>
              <a:t>33</a:t>
            </a:fld>
            <a:endParaRPr lang="en-US" dirty="0"/>
          </a:p>
        </p:txBody>
      </p:sp>
    </p:spTree>
    <p:extLst>
      <p:ext uri="{BB962C8B-B14F-4D97-AF65-F5344CB8AC3E}">
        <p14:creationId xmlns:p14="http://schemas.microsoft.com/office/powerpoint/2010/main" val="263467079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C8F9C5-057A-4293-84DA-B61ADB3EC6FD}" type="slidenum">
              <a:rPr lang="en-US" smtClean="0"/>
              <a:t>34</a:t>
            </a:fld>
            <a:endParaRPr lang="en-US" dirty="0"/>
          </a:p>
        </p:txBody>
      </p:sp>
    </p:spTree>
    <p:extLst>
      <p:ext uri="{BB962C8B-B14F-4D97-AF65-F5344CB8AC3E}">
        <p14:creationId xmlns:p14="http://schemas.microsoft.com/office/powerpoint/2010/main" val="263467079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C8F9C5-057A-4293-84DA-B61ADB3EC6FD}" type="slidenum">
              <a:rPr lang="en-US" smtClean="0"/>
              <a:t>48</a:t>
            </a:fld>
            <a:endParaRPr lang="en-US"/>
          </a:p>
        </p:txBody>
      </p:sp>
    </p:spTree>
    <p:extLst>
      <p:ext uri="{BB962C8B-B14F-4D97-AF65-F5344CB8AC3E}">
        <p14:creationId xmlns:p14="http://schemas.microsoft.com/office/powerpoint/2010/main" val="245693398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C8F9C5-057A-4293-84DA-B61ADB3EC6FD}" type="slidenum">
              <a:rPr lang="en-US" smtClean="0"/>
              <a:t>49</a:t>
            </a:fld>
            <a:endParaRPr lang="en-US"/>
          </a:p>
        </p:txBody>
      </p:sp>
    </p:spTree>
    <p:extLst>
      <p:ext uri="{BB962C8B-B14F-4D97-AF65-F5344CB8AC3E}">
        <p14:creationId xmlns:p14="http://schemas.microsoft.com/office/powerpoint/2010/main" val="182453950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C8F9C5-057A-4293-84DA-B61ADB3EC6FD}" type="slidenum">
              <a:rPr lang="en-US" smtClean="0"/>
              <a:t>50</a:t>
            </a:fld>
            <a:endParaRPr lang="en-US"/>
          </a:p>
        </p:txBody>
      </p:sp>
    </p:spTree>
    <p:extLst>
      <p:ext uri="{BB962C8B-B14F-4D97-AF65-F5344CB8AC3E}">
        <p14:creationId xmlns:p14="http://schemas.microsoft.com/office/powerpoint/2010/main" val="271582337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C8F9C5-057A-4293-84DA-B61ADB3EC6FD}" type="slidenum">
              <a:rPr lang="en-US" smtClean="0"/>
              <a:t>51</a:t>
            </a:fld>
            <a:endParaRPr lang="en-US"/>
          </a:p>
        </p:txBody>
      </p:sp>
    </p:spTree>
    <p:extLst>
      <p:ext uri="{BB962C8B-B14F-4D97-AF65-F5344CB8AC3E}">
        <p14:creationId xmlns:p14="http://schemas.microsoft.com/office/powerpoint/2010/main" val="142174105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C8F9C5-057A-4293-84DA-B61ADB3EC6FD}" type="slidenum">
              <a:rPr lang="en-US" smtClean="0"/>
              <a:t>53</a:t>
            </a:fld>
            <a:endParaRPr lang="en-US"/>
          </a:p>
        </p:txBody>
      </p:sp>
    </p:spTree>
    <p:extLst>
      <p:ext uri="{BB962C8B-B14F-4D97-AF65-F5344CB8AC3E}">
        <p14:creationId xmlns:p14="http://schemas.microsoft.com/office/powerpoint/2010/main" val="13869600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C8F9C5-057A-4293-84DA-B61ADB3EC6FD}" type="slidenum">
              <a:rPr lang="en-US" smtClean="0"/>
              <a:t>5</a:t>
            </a:fld>
            <a:endParaRPr lang="en-US" dirty="0"/>
          </a:p>
        </p:txBody>
      </p:sp>
    </p:spTree>
    <p:extLst>
      <p:ext uri="{BB962C8B-B14F-4D97-AF65-F5344CB8AC3E}">
        <p14:creationId xmlns:p14="http://schemas.microsoft.com/office/powerpoint/2010/main" val="4404659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C8F9C5-057A-4293-84DA-B61ADB3EC6FD}" type="slidenum">
              <a:rPr lang="en-US" smtClean="0"/>
              <a:t>54</a:t>
            </a:fld>
            <a:endParaRPr lang="en-US"/>
          </a:p>
        </p:txBody>
      </p:sp>
    </p:spTree>
    <p:extLst>
      <p:ext uri="{BB962C8B-B14F-4D97-AF65-F5344CB8AC3E}">
        <p14:creationId xmlns:p14="http://schemas.microsoft.com/office/powerpoint/2010/main" val="112848213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C5E619A-0A51-4ECC-A946-5DE9F2899E75}" type="slidenum">
              <a:rPr lang="en-US" smtClean="0"/>
              <a:t>59</a:t>
            </a:fld>
            <a:endParaRPr lang="en-US"/>
          </a:p>
        </p:txBody>
      </p:sp>
    </p:spTree>
    <p:extLst>
      <p:ext uri="{BB962C8B-B14F-4D97-AF65-F5344CB8AC3E}">
        <p14:creationId xmlns:p14="http://schemas.microsoft.com/office/powerpoint/2010/main" val="167841185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C8F9C5-057A-4293-84DA-B61ADB3EC6FD}" type="slidenum">
              <a:rPr lang="en-US" smtClean="0"/>
              <a:t>61</a:t>
            </a:fld>
            <a:endParaRPr lang="en-US"/>
          </a:p>
        </p:txBody>
      </p:sp>
    </p:spTree>
    <p:extLst>
      <p:ext uri="{BB962C8B-B14F-4D97-AF65-F5344CB8AC3E}">
        <p14:creationId xmlns:p14="http://schemas.microsoft.com/office/powerpoint/2010/main" val="383807730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C8F9C5-057A-4293-84DA-B61ADB3EC6FD}" type="slidenum">
              <a:rPr lang="en-US" smtClean="0"/>
              <a:t>63</a:t>
            </a:fld>
            <a:endParaRPr lang="en-US"/>
          </a:p>
        </p:txBody>
      </p:sp>
    </p:spTree>
    <p:extLst>
      <p:ext uri="{BB962C8B-B14F-4D97-AF65-F5344CB8AC3E}">
        <p14:creationId xmlns:p14="http://schemas.microsoft.com/office/powerpoint/2010/main" val="39194473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C8F9C5-057A-4293-84DA-B61ADB3EC6FD}" type="slidenum">
              <a:rPr lang="en-US" smtClean="0"/>
              <a:t>64</a:t>
            </a:fld>
            <a:endParaRPr lang="en-US"/>
          </a:p>
        </p:txBody>
      </p:sp>
    </p:spTree>
    <p:extLst>
      <p:ext uri="{BB962C8B-B14F-4D97-AF65-F5344CB8AC3E}">
        <p14:creationId xmlns:p14="http://schemas.microsoft.com/office/powerpoint/2010/main" val="383807730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C8F9C5-057A-4293-84DA-B61ADB3EC6FD}" type="slidenum">
              <a:rPr lang="en-US" smtClean="0"/>
              <a:t>66</a:t>
            </a:fld>
            <a:endParaRPr lang="en-US"/>
          </a:p>
        </p:txBody>
      </p:sp>
    </p:spTree>
    <p:extLst>
      <p:ext uri="{BB962C8B-B14F-4D97-AF65-F5344CB8AC3E}">
        <p14:creationId xmlns:p14="http://schemas.microsoft.com/office/powerpoint/2010/main" val="113875933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C5E619A-0A51-4ECC-A946-5DE9F2899E75}" type="slidenum">
              <a:rPr lang="en-US" smtClean="0"/>
              <a:t>67</a:t>
            </a:fld>
            <a:endParaRPr lang="en-US"/>
          </a:p>
        </p:txBody>
      </p:sp>
    </p:spTree>
    <p:extLst>
      <p:ext uri="{BB962C8B-B14F-4D97-AF65-F5344CB8AC3E}">
        <p14:creationId xmlns:p14="http://schemas.microsoft.com/office/powerpoint/2010/main" val="165310307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C5E619A-0A51-4ECC-A946-5DE9F2899E75}" type="slidenum">
              <a:rPr lang="en-US" smtClean="0"/>
              <a:t>68</a:t>
            </a:fld>
            <a:endParaRPr lang="en-US"/>
          </a:p>
        </p:txBody>
      </p:sp>
    </p:spTree>
    <p:extLst>
      <p:ext uri="{BB962C8B-B14F-4D97-AF65-F5344CB8AC3E}">
        <p14:creationId xmlns:p14="http://schemas.microsoft.com/office/powerpoint/2010/main" val="304032577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C5E619A-0A51-4ECC-A946-5DE9F2899E75}" type="slidenum">
              <a:rPr lang="en-US" smtClean="0"/>
              <a:t>69</a:t>
            </a:fld>
            <a:endParaRPr lang="en-US"/>
          </a:p>
        </p:txBody>
      </p:sp>
    </p:spTree>
    <p:extLst>
      <p:ext uri="{BB962C8B-B14F-4D97-AF65-F5344CB8AC3E}">
        <p14:creationId xmlns:p14="http://schemas.microsoft.com/office/powerpoint/2010/main" val="68669789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C8F9C5-057A-4293-84DA-B61ADB3EC6FD}" type="slidenum">
              <a:rPr lang="en-US" smtClean="0"/>
              <a:t>70</a:t>
            </a:fld>
            <a:endParaRPr lang="en-US"/>
          </a:p>
        </p:txBody>
      </p:sp>
    </p:spTree>
    <p:extLst>
      <p:ext uri="{BB962C8B-B14F-4D97-AF65-F5344CB8AC3E}">
        <p14:creationId xmlns:p14="http://schemas.microsoft.com/office/powerpoint/2010/main" val="25860605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C8F9C5-057A-4293-84DA-B61ADB3EC6FD}" type="slidenum">
              <a:rPr lang="en-US" smtClean="0"/>
              <a:t>6</a:t>
            </a:fld>
            <a:endParaRPr lang="en-US" dirty="0"/>
          </a:p>
        </p:txBody>
      </p:sp>
    </p:spTree>
    <p:extLst>
      <p:ext uri="{BB962C8B-B14F-4D97-AF65-F5344CB8AC3E}">
        <p14:creationId xmlns:p14="http://schemas.microsoft.com/office/powerpoint/2010/main" val="32696042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C8F9C5-057A-4293-84DA-B61ADB3EC6FD}" type="slidenum">
              <a:rPr lang="en-US" smtClean="0"/>
              <a:t>8</a:t>
            </a:fld>
            <a:endParaRPr lang="en-US" dirty="0"/>
          </a:p>
        </p:txBody>
      </p:sp>
    </p:spTree>
    <p:extLst>
      <p:ext uri="{BB962C8B-B14F-4D97-AF65-F5344CB8AC3E}">
        <p14:creationId xmlns:p14="http://schemas.microsoft.com/office/powerpoint/2010/main" val="23737220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C8F9C5-057A-4293-84DA-B61ADB3EC6FD}" type="slidenum">
              <a:rPr lang="en-US" smtClean="0"/>
              <a:t>9</a:t>
            </a:fld>
            <a:endParaRPr lang="en-US" dirty="0"/>
          </a:p>
        </p:txBody>
      </p:sp>
    </p:spTree>
    <p:extLst>
      <p:ext uri="{BB962C8B-B14F-4D97-AF65-F5344CB8AC3E}">
        <p14:creationId xmlns:p14="http://schemas.microsoft.com/office/powerpoint/2010/main" val="8874321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C8F9C5-057A-4293-84DA-B61ADB3EC6FD}" type="slidenum">
              <a:rPr lang="en-US" smtClean="0"/>
              <a:t>10</a:t>
            </a:fld>
            <a:endParaRPr lang="en-US" dirty="0"/>
          </a:p>
        </p:txBody>
      </p:sp>
    </p:spTree>
    <p:extLst>
      <p:ext uri="{BB962C8B-B14F-4D97-AF65-F5344CB8AC3E}">
        <p14:creationId xmlns:p14="http://schemas.microsoft.com/office/powerpoint/2010/main" val="8874321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C8F9C5-057A-4293-84DA-B61ADB3EC6FD}" type="slidenum">
              <a:rPr lang="en-US" smtClean="0"/>
              <a:t>11</a:t>
            </a:fld>
            <a:endParaRPr lang="en-US" dirty="0"/>
          </a:p>
        </p:txBody>
      </p:sp>
    </p:spTree>
    <p:extLst>
      <p:ext uri="{BB962C8B-B14F-4D97-AF65-F5344CB8AC3E}">
        <p14:creationId xmlns:p14="http://schemas.microsoft.com/office/powerpoint/2010/main" val="17941667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C8F9C5-057A-4293-84DA-B61ADB3EC6FD}" type="slidenum">
              <a:rPr lang="en-US" smtClean="0"/>
              <a:t>12</a:t>
            </a:fld>
            <a:endParaRPr lang="en-US" dirty="0"/>
          </a:p>
        </p:txBody>
      </p:sp>
    </p:spTree>
    <p:extLst>
      <p:ext uri="{BB962C8B-B14F-4D97-AF65-F5344CB8AC3E}">
        <p14:creationId xmlns:p14="http://schemas.microsoft.com/office/powerpoint/2010/main" val="54821450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15"/>
          <p:cNvGrpSpPr/>
          <p:nvPr/>
        </p:nvGrpSpPr>
        <p:grpSpPr>
          <a:xfrm>
            <a:off x="0" y="0"/>
            <a:ext cx="9144000" cy="6858000"/>
            <a:chOff x="0" y="0"/>
            <a:chExt cx="9144000" cy="6858000"/>
          </a:xfrm>
        </p:grpSpPr>
        <p:sp>
          <p:nvSpPr>
            <p:cNvPr id="8" name="Rectangle 7"/>
            <p:cNvSpPr/>
            <p:nvPr/>
          </p:nvSpPr>
          <p:spPr>
            <a:xfrm>
              <a:off x="0" y="0"/>
              <a:ext cx="7162800" cy="6858000"/>
            </a:xfrm>
            <a:prstGeom prst="rect">
              <a:avLst/>
            </a:prstGeom>
            <a:gradFill flip="none" rotWithShape="1">
              <a:gsLst>
                <a:gs pos="0">
                  <a:srgbClr val="010101">
                    <a:alpha val="51765"/>
                  </a:srgbClr>
                </a:gs>
                <a:gs pos="60000">
                  <a:srgbClr val="FEFEFE">
                    <a:alpha val="0"/>
                  </a:srgb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1143000" y="0"/>
              <a:ext cx="8001000" cy="6858000"/>
            </a:xfrm>
            <a:prstGeom prst="rect">
              <a:avLst/>
            </a:prstGeom>
            <a:gradFill flip="none" rotWithShape="1">
              <a:gsLst>
                <a:gs pos="0">
                  <a:srgbClr val="010101">
                    <a:alpha val="56000"/>
                  </a:srgbClr>
                </a:gs>
                <a:gs pos="61000">
                  <a:srgbClr val="FEFEFE">
                    <a:alpha val="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Freeform 9"/>
          <p:cNvSpPr/>
          <p:nvPr/>
        </p:nvSpPr>
        <p:spPr>
          <a:xfrm rot="10800000">
            <a:off x="891821" y="5617774"/>
            <a:ext cx="7382935" cy="537210"/>
          </a:xfrm>
          <a:custGeom>
            <a:avLst/>
            <a:gdLst>
              <a:gd name="connsiteX0" fmla="*/ 0 w 7955280"/>
              <a:gd name="connsiteY0" fmla="*/ 495300 h 495300"/>
              <a:gd name="connsiteX1" fmla="*/ 169546 w 7955280"/>
              <a:gd name="connsiteY1" fmla="*/ 0 h 495300"/>
              <a:gd name="connsiteX2" fmla="*/ 7785734 w 7955280"/>
              <a:gd name="connsiteY2" fmla="*/ 0 h 495300"/>
              <a:gd name="connsiteX3" fmla="*/ 7955280 w 7955280"/>
              <a:gd name="connsiteY3" fmla="*/ 495300 h 495300"/>
              <a:gd name="connsiteX4" fmla="*/ 0 w 7955280"/>
              <a:gd name="connsiteY4" fmla="*/ 495300 h 495300"/>
              <a:gd name="connsiteX0" fmla="*/ 0 w 7955280"/>
              <a:gd name="connsiteY0" fmla="*/ 495300 h 495300"/>
              <a:gd name="connsiteX1" fmla="*/ 169546 w 7955280"/>
              <a:gd name="connsiteY1" fmla="*/ 0 h 495300"/>
              <a:gd name="connsiteX2" fmla="*/ 3966210 w 7955280"/>
              <a:gd name="connsiteY2" fmla="*/ 95250 h 495300"/>
              <a:gd name="connsiteX3" fmla="*/ 7785734 w 7955280"/>
              <a:gd name="connsiteY3" fmla="*/ 0 h 495300"/>
              <a:gd name="connsiteX4" fmla="*/ 7955280 w 7955280"/>
              <a:gd name="connsiteY4" fmla="*/ 495300 h 495300"/>
              <a:gd name="connsiteX5" fmla="*/ 0 w 7955280"/>
              <a:gd name="connsiteY5" fmla="*/ 495300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955280" h="495300">
                <a:moveTo>
                  <a:pt x="0" y="495300"/>
                </a:moveTo>
                <a:lnTo>
                  <a:pt x="169546" y="0"/>
                </a:lnTo>
                <a:lnTo>
                  <a:pt x="3966210" y="95250"/>
                </a:lnTo>
                <a:lnTo>
                  <a:pt x="7785734" y="0"/>
                </a:lnTo>
                <a:lnTo>
                  <a:pt x="7955280" y="495300"/>
                </a:lnTo>
                <a:lnTo>
                  <a:pt x="0" y="495300"/>
                </a:lnTo>
                <a:close/>
              </a:path>
            </a:pathLst>
          </a:custGeom>
          <a:gradFill flip="none" rotWithShape="1">
            <a:gsLst>
              <a:gs pos="30000">
                <a:srgbClr val="010101">
                  <a:alpha val="34000"/>
                </a:srgbClr>
              </a:gs>
              <a:gs pos="100000">
                <a:srgbClr val="010101">
                  <a:alpha val="26000"/>
                </a:srgbClr>
              </a:gs>
            </a:gsLst>
            <a:path path="circle">
              <a:fillToRect l="50000" t="50000" r="50000" b="50000"/>
            </a:path>
            <a:tileRect/>
          </a:gra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989952" y="1016990"/>
            <a:ext cx="7179733" cy="4831643"/>
          </a:xfrm>
          <a:prstGeom prst="rect">
            <a:avLst/>
          </a:prstGeom>
          <a:solidFill>
            <a:schemeClr val="bg1">
              <a:lumMod val="75000"/>
              <a:lumOff val="25000"/>
            </a:schemeClr>
          </a:solidFill>
          <a:ln w="6350">
            <a:noFill/>
          </a:ln>
          <a:effectLst>
            <a:outerShdw blurRad="101600" dist="508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990600" y="1009650"/>
            <a:ext cx="7179733" cy="4831643"/>
          </a:xfrm>
          <a:prstGeom prst="rect">
            <a:avLst/>
          </a:prstGeom>
          <a:blipFill dpi="0" rotWithShape="1">
            <a:blip r:embed="rId2" cstate="print">
              <a:alphaModFix amt="20000"/>
              <a:grayscl/>
              <a:lum contrast="12000"/>
            </a:blip>
            <a:srcRect/>
            <a:tile tx="0" ty="0" sx="100000" sy="100000" flip="none" algn="tl"/>
          </a:blipFill>
          <a:ln w="6350">
            <a:noFill/>
          </a:ln>
          <a:effectLst>
            <a:outerShdw blurRad="101600" dist="508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2" descr="C:\Users\Administrator\Desktop\Pushpin Dev\Assets\pushpinLeft.png"/>
          <p:cNvPicPr>
            <a:picLocks noChangeAspect="1" noChangeArrowheads="1"/>
          </p:cNvPicPr>
          <p:nvPr/>
        </p:nvPicPr>
        <p:blipFill>
          <a:blip r:embed="rId3" cstate="print"/>
          <a:srcRect/>
          <a:stretch>
            <a:fillRect/>
          </a:stretch>
        </p:blipFill>
        <p:spPr bwMode="auto">
          <a:xfrm rot="1435684">
            <a:off x="769521" y="702069"/>
            <a:ext cx="567831" cy="567830"/>
          </a:xfrm>
          <a:prstGeom prst="rect">
            <a:avLst/>
          </a:prstGeom>
          <a:noFill/>
        </p:spPr>
      </p:pic>
      <p:pic>
        <p:nvPicPr>
          <p:cNvPr id="14" name="Picture 2" descr="C:\Users\Administrator\Desktop\Pushpin Dev\Assets\pushpinLeft.png"/>
          <p:cNvPicPr>
            <a:picLocks noChangeAspect="1" noChangeArrowheads="1"/>
          </p:cNvPicPr>
          <p:nvPr/>
        </p:nvPicPr>
        <p:blipFill>
          <a:blip r:embed="rId3" cstate="print"/>
          <a:srcRect/>
          <a:stretch>
            <a:fillRect/>
          </a:stretch>
        </p:blipFill>
        <p:spPr bwMode="auto">
          <a:xfrm rot="4096196">
            <a:off x="7855433" y="749720"/>
            <a:ext cx="566928" cy="566928"/>
          </a:xfrm>
          <a:prstGeom prst="rect">
            <a:avLst/>
          </a:prstGeom>
          <a:noFill/>
        </p:spPr>
      </p:pic>
      <p:sp>
        <p:nvSpPr>
          <p:cNvPr id="2" name="Title 1"/>
          <p:cNvSpPr>
            <a:spLocks noGrp="1"/>
          </p:cNvSpPr>
          <p:nvPr>
            <p:ph type="ctrTitle"/>
          </p:nvPr>
        </p:nvSpPr>
        <p:spPr>
          <a:xfrm>
            <a:off x="1727201" y="1794935"/>
            <a:ext cx="5723468" cy="1828090"/>
          </a:xfrm>
        </p:spPr>
        <p:txBody>
          <a:bodyPr anchor="b">
            <a:normAutofit/>
          </a:bodyPr>
          <a:lstStyle>
            <a:lvl1pPr>
              <a:defRPr sz="4800"/>
            </a:lvl1pPr>
          </a:lstStyle>
          <a:p>
            <a:r>
              <a:rPr lang="en-US"/>
              <a:t>Click to edit Master title style</a:t>
            </a:r>
          </a:p>
        </p:txBody>
      </p:sp>
      <p:sp>
        <p:nvSpPr>
          <p:cNvPr id="3" name="Subtitle 2"/>
          <p:cNvSpPr>
            <a:spLocks noGrp="1"/>
          </p:cNvSpPr>
          <p:nvPr>
            <p:ph type="subTitle" idx="1"/>
          </p:nvPr>
        </p:nvSpPr>
        <p:spPr>
          <a:xfrm>
            <a:off x="1727200" y="3736622"/>
            <a:ext cx="5712179" cy="1524000"/>
          </a:xfrm>
        </p:spPr>
        <p:txBody>
          <a:bodyPr/>
          <a:lstStyle>
            <a:lvl1pPr marL="0" indent="0" algn="ctr">
              <a:buNone/>
              <a:defRPr>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6770676" y="5357592"/>
            <a:ext cx="1213821" cy="365125"/>
          </a:xfrm>
        </p:spPr>
        <p:txBody>
          <a:bodyPr/>
          <a:lstStyle/>
          <a:p>
            <a:fld id="{1D8BD707-D9CF-40AE-B4C6-C98DA3205C09}" type="datetimeFigureOut">
              <a:rPr lang="en-US" smtClean="0"/>
              <a:pPr/>
              <a:t>2/9/2022</a:t>
            </a:fld>
            <a:endParaRPr lang="en-US"/>
          </a:p>
        </p:txBody>
      </p:sp>
      <p:sp>
        <p:nvSpPr>
          <p:cNvPr id="5" name="Footer Placeholder 4"/>
          <p:cNvSpPr>
            <a:spLocks noGrp="1"/>
          </p:cNvSpPr>
          <p:nvPr>
            <p:ph type="ftr" sz="quarter" idx="11"/>
          </p:nvPr>
        </p:nvSpPr>
        <p:spPr>
          <a:xfrm>
            <a:off x="1174044" y="5357592"/>
            <a:ext cx="5034845" cy="365125"/>
          </a:xfrm>
        </p:spPr>
        <p:txBody>
          <a:bodyPr/>
          <a:lstStyle/>
          <a:p>
            <a:endParaRPr lang="en-US"/>
          </a:p>
        </p:txBody>
      </p:sp>
      <p:sp>
        <p:nvSpPr>
          <p:cNvPr id="6" name="Slide Number Placeholder 5"/>
          <p:cNvSpPr>
            <a:spLocks noGrp="1"/>
          </p:cNvSpPr>
          <p:nvPr>
            <p:ph type="sldNum" sz="quarter" idx="12"/>
          </p:nvPr>
        </p:nvSpPr>
        <p:spPr>
          <a:xfrm>
            <a:off x="6213930" y="5357592"/>
            <a:ext cx="554023" cy="365125"/>
          </a:xfrm>
        </p:spPr>
        <p:txBody>
          <a:bodyPr/>
          <a:lstStyle>
            <a:lvl1pPr algn="ctr">
              <a:defRPr/>
            </a:lvl1p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1" y="925690"/>
            <a:ext cx="1430867" cy="476391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298221" y="1106312"/>
            <a:ext cx="5178779" cy="440266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44979" y="2239430"/>
            <a:ext cx="6254044" cy="1362075"/>
          </a:xfrm>
        </p:spPr>
        <p:txBody>
          <a:bodyPr anchor="b"/>
          <a:lstStyle>
            <a:lvl1pPr algn="ctr">
              <a:defRPr sz="4000" b="0" cap="none" baseline="0"/>
            </a:lvl1pPr>
          </a:lstStyle>
          <a:p>
            <a:r>
              <a:rPr lang="en-US"/>
              <a:t>Click to edit Master title style</a:t>
            </a:r>
            <a:endParaRPr lang="en-US" dirty="0"/>
          </a:p>
        </p:txBody>
      </p:sp>
      <p:sp>
        <p:nvSpPr>
          <p:cNvPr id="3" name="Text Placeholder 2"/>
          <p:cNvSpPr>
            <a:spLocks noGrp="1"/>
          </p:cNvSpPr>
          <p:nvPr>
            <p:ph type="body" idx="1"/>
          </p:nvPr>
        </p:nvSpPr>
        <p:spPr>
          <a:xfrm>
            <a:off x="1456267" y="3725334"/>
            <a:ext cx="6231467" cy="1309511"/>
          </a:xfrm>
        </p:spPr>
        <p:txBody>
          <a:bodyPr anchor="t"/>
          <a:lstStyle>
            <a:lvl1pPr marL="0" indent="0" algn="ctr">
              <a:buNone/>
              <a:defRPr sz="20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Date Placeholder 4"/>
          <p:cNvSpPr>
            <a:spLocks noGrp="1"/>
          </p:cNvSpPr>
          <p:nvPr>
            <p:ph type="dt" sz="half" idx="10"/>
          </p:nvPr>
        </p:nvSpPr>
        <p:spPr/>
        <p:txBody>
          <a:bodyPr/>
          <a:lstStyle/>
          <a:p>
            <a:fld id="{1D8BD707-D9CF-40AE-B4C6-C98DA3205C09}" type="datetimeFigureOut">
              <a:rPr lang="en-US" smtClean="0"/>
              <a:pPr/>
              <a:t>2/9/2022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
        <p:nvSpPr>
          <p:cNvPr id="9" name="Content Placeholder 8"/>
          <p:cNvSpPr>
            <a:spLocks noGrp="1"/>
          </p:cNvSpPr>
          <p:nvPr>
            <p:ph sz="quarter" idx="13"/>
          </p:nvPr>
        </p:nvSpPr>
        <p:spPr>
          <a:xfrm>
            <a:off x="1298448" y="2121407"/>
            <a:ext cx="3200400" cy="360273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14"/>
          </p:nvPr>
        </p:nvSpPr>
        <p:spPr>
          <a:xfrm>
            <a:off x="4663440" y="2119313"/>
            <a:ext cx="3200400" cy="36052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557869" y="2122312"/>
            <a:ext cx="2939521" cy="820208"/>
          </a:xfrm>
        </p:spPr>
        <p:txBody>
          <a:bodyPr anchor="b">
            <a:normAutofit/>
          </a:bodyPr>
          <a:lstStyle>
            <a:lvl1pPr marL="0" indent="0" algn="ctr">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p:cNvSpPr>
            <a:spLocks noGrp="1"/>
          </p:cNvSpPr>
          <p:nvPr>
            <p:ph type="body" sz="quarter" idx="3"/>
          </p:nvPr>
        </p:nvSpPr>
        <p:spPr>
          <a:xfrm>
            <a:off x="4910669" y="2122311"/>
            <a:ext cx="2944368" cy="822960"/>
          </a:xfrm>
        </p:spPr>
        <p:txBody>
          <a:bodyPr anchor="b">
            <a:normAutofit/>
          </a:bodyPr>
          <a:lstStyle>
            <a:lvl1pPr marL="0" indent="0" algn="ctr">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1D8BD707-D9CF-40AE-B4C6-C98DA3205C09}" type="datetimeFigureOut">
              <a:rPr lang="en-US" smtClean="0"/>
              <a:pPr/>
              <a:t>2/9/2022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
        <p:nvSpPr>
          <p:cNvPr id="11" name="Content Placeholder 10"/>
          <p:cNvSpPr>
            <a:spLocks noGrp="1"/>
          </p:cNvSpPr>
          <p:nvPr>
            <p:ph sz="quarter" idx="13"/>
          </p:nvPr>
        </p:nvSpPr>
        <p:spPr>
          <a:xfrm>
            <a:off x="1298448" y="2944368"/>
            <a:ext cx="3227832" cy="27797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12"/>
          <p:cNvSpPr>
            <a:spLocks noGrp="1"/>
          </p:cNvSpPr>
          <p:nvPr>
            <p:ph sz="quarter" idx="14"/>
          </p:nvPr>
        </p:nvSpPr>
        <p:spPr>
          <a:xfrm>
            <a:off x="4645151" y="2944813"/>
            <a:ext cx="3227832" cy="27797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2/9/2022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2/9/2022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8" name="Group 15"/>
          <p:cNvGrpSpPr/>
          <p:nvPr/>
        </p:nvGrpSpPr>
        <p:grpSpPr>
          <a:xfrm>
            <a:off x="0" y="0"/>
            <a:ext cx="9144000" cy="6858000"/>
            <a:chOff x="0" y="0"/>
            <a:chExt cx="9144000" cy="6858000"/>
          </a:xfrm>
        </p:grpSpPr>
        <p:sp>
          <p:nvSpPr>
            <p:cNvPr id="9" name="Rectangle 8"/>
            <p:cNvSpPr/>
            <p:nvPr/>
          </p:nvSpPr>
          <p:spPr>
            <a:xfrm>
              <a:off x="0" y="0"/>
              <a:ext cx="7162800" cy="6858000"/>
            </a:xfrm>
            <a:prstGeom prst="rect">
              <a:avLst/>
            </a:prstGeom>
            <a:gradFill flip="none" rotWithShape="1">
              <a:gsLst>
                <a:gs pos="0">
                  <a:srgbClr val="010101">
                    <a:alpha val="51765"/>
                  </a:srgbClr>
                </a:gs>
                <a:gs pos="60000">
                  <a:srgbClr val="FEFEFE">
                    <a:alpha val="0"/>
                  </a:srgb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1143000" y="0"/>
              <a:ext cx="8001000" cy="6858000"/>
            </a:xfrm>
            <a:prstGeom prst="rect">
              <a:avLst/>
            </a:prstGeom>
            <a:gradFill flip="none" rotWithShape="1">
              <a:gsLst>
                <a:gs pos="0">
                  <a:srgbClr val="010101">
                    <a:alpha val="56000"/>
                  </a:srgbClr>
                </a:gs>
                <a:gs pos="61000">
                  <a:srgbClr val="FEFEFE">
                    <a:alpha val="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Freeform 10"/>
          <p:cNvSpPr/>
          <p:nvPr/>
        </p:nvSpPr>
        <p:spPr>
          <a:xfrm rot="10800000">
            <a:off x="632177" y="6058038"/>
            <a:ext cx="7721601" cy="537210"/>
          </a:xfrm>
          <a:custGeom>
            <a:avLst/>
            <a:gdLst>
              <a:gd name="connsiteX0" fmla="*/ 0 w 7955280"/>
              <a:gd name="connsiteY0" fmla="*/ 495300 h 495300"/>
              <a:gd name="connsiteX1" fmla="*/ 169546 w 7955280"/>
              <a:gd name="connsiteY1" fmla="*/ 0 h 495300"/>
              <a:gd name="connsiteX2" fmla="*/ 7785734 w 7955280"/>
              <a:gd name="connsiteY2" fmla="*/ 0 h 495300"/>
              <a:gd name="connsiteX3" fmla="*/ 7955280 w 7955280"/>
              <a:gd name="connsiteY3" fmla="*/ 495300 h 495300"/>
              <a:gd name="connsiteX4" fmla="*/ 0 w 7955280"/>
              <a:gd name="connsiteY4" fmla="*/ 495300 h 495300"/>
              <a:gd name="connsiteX0" fmla="*/ 0 w 7955280"/>
              <a:gd name="connsiteY0" fmla="*/ 495300 h 495300"/>
              <a:gd name="connsiteX1" fmla="*/ 169546 w 7955280"/>
              <a:gd name="connsiteY1" fmla="*/ 0 h 495300"/>
              <a:gd name="connsiteX2" fmla="*/ 3966210 w 7955280"/>
              <a:gd name="connsiteY2" fmla="*/ 95250 h 495300"/>
              <a:gd name="connsiteX3" fmla="*/ 7785734 w 7955280"/>
              <a:gd name="connsiteY3" fmla="*/ 0 h 495300"/>
              <a:gd name="connsiteX4" fmla="*/ 7955280 w 7955280"/>
              <a:gd name="connsiteY4" fmla="*/ 495300 h 495300"/>
              <a:gd name="connsiteX5" fmla="*/ 0 w 7955280"/>
              <a:gd name="connsiteY5" fmla="*/ 495300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955280" h="495300">
                <a:moveTo>
                  <a:pt x="0" y="495300"/>
                </a:moveTo>
                <a:lnTo>
                  <a:pt x="169546" y="0"/>
                </a:lnTo>
                <a:lnTo>
                  <a:pt x="3966210" y="95250"/>
                </a:lnTo>
                <a:lnTo>
                  <a:pt x="7785734" y="0"/>
                </a:lnTo>
                <a:lnTo>
                  <a:pt x="7955280" y="495300"/>
                </a:lnTo>
                <a:lnTo>
                  <a:pt x="0" y="495300"/>
                </a:lnTo>
                <a:close/>
              </a:path>
            </a:pathLst>
          </a:custGeom>
          <a:gradFill flip="none" rotWithShape="1">
            <a:gsLst>
              <a:gs pos="30000">
                <a:srgbClr val="010101">
                  <a:alpha val="34000"/>
                </a:srgbClr>
              </a:gs>
              <a:gs pos="100000">
                <a:srgbClr val="010101">
                  <a:alpha val="26000"/>
                </a:srgbClr>
              </a:gs>
            </a:gsLst>
            <a:path path="circle">
              <a:fillToRect l="50000" t="50000" r="50000" b="50000"/>
            </a:path>
            <a:tileRect/>
          </a:gra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rot="60000">
            <a:off x="4468872" y="605163"/>
            <a:ext cx="3788941" cy="5722296"/>
          </a:xfrm>
          <a:prstGeom prst="rect">
            <a:avLst/>
          </a:prstGeom>
          <a:solidFill>
            <a:schemeClr val="bg1"/>
          </a:solidFill>
          <a:ln w="6350">
            <a:noFill/>
          </a:ln>
          <a:effectLst>
            <a:outerShdw blurRad="101600" dist="508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rot="60000">
            <a:off x="4471416" y="603504"/>
            <a:ext cx="3788941" cy="5722296"/>
          </a:xfrm>
          <a:prstGeom prst="rect">
            <a:avLst/>
          </a:prstGeom>
          <a:blipFill dpi="0" rotWithShape="1">
            <a:blip r:embed="rId2" cstate="print">
              <a:alphaModFix amt="20000"/>
              <a:grayscl/>
              <a:lum contrast="12000"/>
            </a:blip>
            <a:srcRect/>
            <a:tile tx="0" ty="0" sx="100000" sy="100000" flip="none" algn="tl"/>
          </a:blipFill>
          <a:ln w="6350">
            <a:noFill/>
          </a:ln>
          <a:effectLst>
            <a:outerShdw blurRad="101600" dist="508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rot="21540000">
            <a:off x="749204" y="576868"/>
            <a:ext cx="3788941" cy="5722296"/>
          </a:xfrm>
          <a:prstGeom prst="rect">
            <a:avLst/>
          </a:prstGeom>
          <a:solidFill>
            <a:schemeClr val="bg1"/>
          </a:solidFill>
          <a:ln w="6350">
            <a:noFill/>
          </a:ln>
          <a:effectLst>
            <a:outerShdw blurRad="101600" dist="508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rot="21540000">
            <a:off x="749808" y="576072"/>
            <a:ext cx="3788941" cy="5722296"/>
          </a:xfrm>
          <a:prstGeom prst="rect">
            <a:avLst/>
          </a:prstGeom>
          <a:blipFill dpi="0" rotWithShape="1">
            <a:blip r:embed="rId2" cstate="print">
              <a:alphaModFix amt="20000"/>
              <a:grayscl/>
              <a:lum contrast="12000"/>
            </a:blip>
            <a:srcRect/>
            <a:tile tx="0" ty="0" sx="100000" sy="100000" flip="none" algn="tl"/>
          </a:blipFill>
          <a:ln w="6350">
            <a:noFill/>
          </a:ln>
          <a:effectLst>
            <a:outerShdw blurRad="101600" dist="508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2" descr="C:\Users\Administrator\Desktop\Pushpin Dev\Assets\pushpinLeft.png"/>
          <p:cNvPicPr>
            <a:picLocks noChangeAspect="1" noChangeArrowheads="1"/>
          </p:cNvPicPr>
          <p:nvPr/>
        </p:nvPicPr>
        <p:blipFill>
          <a:blip r:embed="rId3" cstate="print"/>
          <a:srcRect/>
          <a:stretch>
            <a:fillRect/>
          </a:stretch>
        </p:blipFill>
        <p:spPr bwMode="auto">
          <a:xfrm rot="1435684">
            <a:off x="2371106" y="293953"/>
            <a:ext cx="567831" cy="567830"/>
          </a:xfrm>
          <a:prstGeom prst="rect">
            <a:avLst/>
          </a:prstGeom>
          <a:noFill/>
        </p:spPr>
      </p:pic>
      <p:pic>
        <p:nvPicPr>
          <p:cNvPr id="19" name="Picture 2" descr="C:\Users\Administrator\Desktop\Pushpin Dev\Assets\pushpinLeft.png"/>
          <p:cNvPicPr>
            <a:picLocks noChangeAspect="1" noChangeArrowheads="1"/>
          </p:cNvPicPr>
          <p:nvPr/>
        </p:nvPicPr>
        <p:blipFill>
          <a:blip r:embed="rId3" cstate="print"/>
          <a:srcRect/>
          <a:stretch>
            <a:fillRect/>
          </a:stretch>
        </p:blipFill>
        <p:spPr bwMode="auto">
          <a:xfrm rot="4096196">
            <a:off x="6279647" y="333163"/>
            <a:ext cx="566928" cy="566928"/>
          </a:xfrm>
          <a:prstGeom prst="rect">
            <a:avLst/>
          </a:prstGeom>
          <a:noFill/>
        </p:spPr>
      </p:pic>
      <p:sp>
        <p:nvSpPr>
          <p:cNvPr id="2" name="Title 1"/>
          <p:cNvSpPr>
            <a:spLocks noGrp="1"/>
          </p:cNvSpPr>
          <p:nvPr>
            <p:ph type="title"/>
          </p:nvPr>
        </p:nvSpPr>
        <p:spPr>
          <a:xfrm rot="-60000">
            <a:off x="1108976" y="2020042"/>
            <a:ext cx="3064827" cy="1503037"/>
          </a:xfrm>
        </p:spPr>
        <p:txBody>
          <a:bodyPr anchor="b">
            <a:normAutofit/>
          </a:bodyPr>
          <a:lstStyle>
            <a:lvl1pPr algn="ctr">
              <a:defRPr sz="2400" b="0"/>
            </a:lvl1pPr>
          </a:lstStyle>
          <a:p>
            <a:r>
              <a:rPr lang="en-US"/>
              <a:t>Click to edit Master title style</a:t>
            </a:r>
          </a:p>
        </p:txBody>
      </p:sp>
      <p:sp>
        <p:nvSpPr>
          <p:cNvPr id="3" name="Content Placeholder 2"/>
          <p:cNvSpPr>
            <a:spLocks noGrp="1"/>
          </p:cNvSpPr>
          <p:nvPr>
            <p:ph idx="1"/>
          </p:nvPr>
        </p:nvSpPr>
        <p:spPr>
          <a:xfrm rot="60000">
            <a:off x="4854291" y="1150993"/>
            <a:ext cx="3020792" cy="4625489"/>
          </a:xfrm>
        </p:spPr>
        <p:txBody>
          <a:bodyPr anchor="ctr"/>
          <a:lstStyle>
            <a:lvl1pPr>
              <a:defRPr sz="2200"/>
            </a:lvl1pPr>
            <a:lvl2pPr>
              <a:defRPr sz="2000"/>
            </a:lvl2pPr>
            <a:lvl3pPr>
              <a:defRPr sz="1800"/>
            </a:lvl3pPr>
            <a:lvl4pPr>
              <a:defRPr sz="16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rot="-60000">
            <a:off x="1148125" y="3623748"/>
            <a:ext cx="3048891" cy="21004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rot="60000">
            <a:off x="6341698" y="5885672"/>
            <a:ext cx="1213821" cy="365125"/>
          </a:xfrm>
        </p:spPr>
        <p:txBody>
          <a:bodyPr/>
          <a:lstStyle/>
          <a:p>
            <a:fld id="{1D8BD707-D9CF-40AE-B4C6-C98DA3205C09}" type="datetimeFigureOut">
              <a:rPr lang="en-US" smtClean="0"/>
              <a:pPr/>
              <a:t>2/9/2022</a:t>
            </a:fld>
            <a:endParaRPr lang="en-US"/>
          </a:p>
        </p:txBody>
      </p:sp>
      <p:sp>
        <p:nvSpPr>
          <p:cNvPr id="6" name="Footer Placeholder 5"/>
          <p:cNvSpPr>
            <a:spLocks noGrp="1"/>
          </p:cNvSpPr>
          <p:nvPr>
            <p:ph type="ftr" sz="quarter" idx="11"/>
          </p:nvPr>
        </p:nvSpPr>
        <p:spPr>
          <a:xfrm rot="-60000">
            <a:off x="914554" y="5829261"/>
            <a:ext cx="3522607" cy="365125"/>
          </a:xfrm>
        </p:spPr>
        <p:txBody>
          <a:bodyPr/>
          <a:lstStyle/>
          <a:p>
            <a:endParaRPr lang="en-US"/>
          </a:p>
        </p:txBody>
      </p:sp>
      <p:sp>
        <p:nvSpPr>
          <p:cNvPr id="7" name="Slide Number Placeholder 6"/>
          <p:cNvSpPr>
            <a:spLocks noGrp="1"/>
          </p:cNvSpPr>
          <p:nvPr>
            <p:ph type="sldNum" sz="quarter" idx="12"/>
          </p:nvPr>
        </p:nvSpPr>
        <p:spPr>
          <a:xfrm rot="60000">
            <a:off x="7557313" y="5896961"/>
            <a:ext cx="554023" cy="365125"/>
          </a:xfrm>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8" name="Group 15"/>
          <p:cNvGrpSpPr/>
          <p:nvPr/>
        </p:nvGrpSpPr>
        <p:grpSpPr>
          <a:xfrm>
            <a:off x="0" y="0"/>
            <a:ext cx="9144000" cy="6858000"/>
            <a:chOff x="0" y="0"/>
            <a:chExt cx="9144000" cy="6858000"/>
          </a:xfrm>
        </p:grpSpPr>
        <p:sp>
          <p:nvSpPr>
            <p:cNvPr id="9" name="Rectangle 8"/>
            <p:cNvSpPr/>
            <p:nvPr/>
          </p:nvSpPr>
          <p:spPr>
            <a:xfrm>
              <a:off x="0" y="0"/>
              <a:ext cx="7162800" cy="6858000"/>
            </a:xfrm>
            <a:prstGeom prst="rect">
              <a:avLst/>
            </a:prstGeom>
            <a:gradFill flip="none" rotWithShape="1">
              <a:gsLst>
                <a:gs pos="0">
                  <a:srgbClr val="010101">
                    <a:alpha val="51765"/>
                  </a:srgbClr>
                </a:gs>
                <a:gs pos="60000">
                  <a:srgbClr val="FEFEFE">
                    <a:alpha val="0"/>
                  </a:srgb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1143000" y="0"/>
              <a:ext cx="8001000" cy="6858000"/>
            </a:xfrm>
            <a:prstGeom prst="rect">
              <a:avLst/>
            </a:prstGeom>
            <a:gradFill flip="none" rotWithShape="1">
              <a:gsLst>
                <a:gs pos="0">
                  <a:srgbClr val="010101">
                    <a:alpha val="56000"/>
                  </a:srgbClr>
                </a:gs>
                <a:gs pos="61000">
                  <a:srgbClr val="FEFEFE">
                    <a:alpha val="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1" name="Freeform 30"/>
          <p:cNvSpPr/>
          <p:nvPr/>
        </p:nvSpPr>
        <p:spPr>
          <a:xfrm rot="10800000">
            <a:off x="632177" y="6058038"/>
            <a:ext cx="7721601" cy="537210"/>
          </a:xfrm>
          <a:custGeom>
            <a:avLst/>
            <a:gdLst>
              <a:gd name="connsiteX0" fmla="*/ 0 w 7955280"/>
              <a:gd name="connsiteY0" fmla="*/ 495300 h 495300"/>
              <a:gd name="connsiteX1" fmla="*/ 169546 w 7955280"/>
              <a:gd name="connsiteY1" fmla="*/ 0 h 495300"/>
              <a:gd name="connsiteX2" fmla="*/ 7785734 w 7955280"/>
              <a:gd name="connsiteY2" fmla="*/ 0 h 495300"/>
              <a:gd name="connsiteX3" fmla="*/ 7955280 w 7955280"/>
              <a:gd name="connsiteY3" fmla="*/ 495300 h 495300"/>
              <a:gd name="connsiteX4" fmla="*/ 0 w 7955280"/>
              <a:gd name="connsiteY4" fmla="*/ 495300 h 495300"/>
              <a:gd name="connsiteX0" fmla="*/ 0 w 7955280"/>
              <a:gd name="connsiteY0" fmla="*/ 495300 h 495300"/>
              <a:gd name="connsiteX1" fmla="*/ 169546 w 7955280"/>
              <a:gd name="connsiteY1" fmla="*/ 0 h 495300"/>
              <a:gd name="connsiteX2" fmla="*/ 3966210 w 7955280"/>
              <a:gd name="connsiteY2" fmla="*/ 95250 h 495300"/>
              <a:gd name="connsiteX3" fmla="*/ 7785734 w 7955280"/>
              <a:gd name="connsiteY3" fmla="*/ 0 h 495300"/>
              <a:gd name="connsiteX4" fmla="*/ 7955280 w 7955280"/>
              <a:gd name="connsiteY4" fmla="*/ 495300 h 495300"/>
              <a:gd name="connsiteX5" fmla="*/ 0 w 7955280"/>
              <a:gd name="connsiteY5" fmla="*/ 495300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955280" h="495300">
                <a:moveTo>
                  <a:pt x="0" y="495300"/>
                </a:moveTo>
                <a:lnTo>
                  <a:pt x="169546" y="0"/>
                </a:lnTo>
                <a:lnTo>
                  <a:pt x="3966210" y="95250"/>
                </a:lnTo>
                <a:lnTo>
                  <a:pt x="7785734" y="0"/>
                </a:lnTo>
                <a:lnTo>
                  <a:pt x="7955280" y="495300"/>
                </a:lnTo>
                <a:lnTo>
                  <a:pt x="0" y="495300"/>
                </a:lnTo>
                <a:close/>
              </a:path>
            </a:pathLst>
          </a:custGeom>
          <a:gradFill flip="none" rotWithShape="1">
            <a:gsLst>
              <a:gs pos="30000">
                <a:srgbClr val="010101">
                  <a:alpha val="34000"/>
                </a:srgbClr>
              </a:gs>
              <a:gs pos="100000">
                <a:srgbClr val="010101">
                  <a:alpha val="26000"/>
                </a:srgbClr>
              </a:gs>
            </a:gsLst>
            <a:path path="circle">
              <a:fillToRect l="50000" t="50000" r="50000" b="50000"/>
            </a:path>
            <a:tileRect/>
          </a:gra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rot="21540000">
            <a:off x="749204" y="576868"/>
            <a:ext cx="3788941" cy="5722296"/>
          </a:xfrm>
          <a:prstGeom prst="rect">
            <a:avLst/>
          </a:prstGeom>
          <a:solidFill>
            <a:schemeClr val="bg1"/>
          </a:solidFill>
          <a:ln w="6350">
            <a:noFill/>
          </a:ln>
          <a:effectLst>
            <a:outerShdw blurRad="101600" dist="508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rot="21540000">
            <a:off x="745058" y="575769"/>
            <a:ext cx="3788941" cy="5722296"/>
          </a:xfrm>
          <a:prstGeom prst="rect">
            <a:avLst/>
          </a:prstGeom>
          <a:blipFill dpi="0" rotWithShape="1">
            <a:blip r:embed="rId2" cstate="print">
              <a:alphaModFix amt="20000"/>
              <a:grayscl/>
              <a:lum contrast="12000"/>
            </a:blip>
            <a:srcRect/>
            <a:tile tx="0" ty="0" sx="100000" sy="100000" flip="none" algn="tl"/>
          </a:blipFill>
          <a:ln w="6350">
            <a:noFill/>
          </a:ln>
          <a:effectLst>
            <a:outerShdw blurRad="101600" dist="508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rot="60000">
            <a:off x="4468872" y="605163"/>
            <a:ext cx="3788941" cy="5722296"/>
          </a:xfrm>
          <a:prstGeom prst="rect">
            <a:avLst/>
          </a:prstGeom>
          <a:solidFill>
            <a:schemeClr val="bg1"/>
          </a:solidFill>
          <a:ln w="6350">
            <a:noFill/>
          </a:ln>
          <a:effectLst>
            <a:outerShdw blurRad="101600" dist="508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rot="60000">
            <a:off x="4464768" y="603920"/>
            <a:ext cx="3788941" cy="5722296"/>
          </a:xfrm>
          <a:prstGeom prst="rect">
            <a:avLst/>
          </a:prstGeom>
          <a:blipFill dpi="0" rotWithShape="1">
            <a:blip r:embed="rId2" cstate="print">
              <a:alphaModFix amt="20000"/>
              <a:grayscl/>
              <a:lum contrast="12000"/>
            </a:blip>
            <a:srcRect/>
            <a:tile tx="0" ty="0" sx="100000" sy="100000" flip="none" algn="tl"/>
          </a:blipFill>
          <a:ln w="6350">
            <a:noFill/>
          </a:ln>
          <a:effectLst>
            <a:outerShdw blurRad="101600" dist="508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2" descr="C:\Users\Administrator\Desktop\Pushpin Dev\Assets\pushpinLeft.png"/>
          <p:cNvPicPr>
            <a:picLocks noChangeAspect="1" noChangeArrowheads="1"/>
          </p:cNvPicPr>
          <p:nvPr/>
        </p:nvPicPr>
        <p:blipFill>
          <a:blip r:embed="rId3" cstate="print"/>
          <a:srcRect/>
          <a:stretch>
            <a:fillRect/>
          </a:stretch>
        </p:blipFill>
        <p:spPr bwMode="auto">
          <a:xfrm rot="1435684">
            <a:off x="2371106" y="293953"/>
            <a:ext cx="567831" cy="567830"/>
          </a:xfrm>
          <a:prstGeom prst="rect">
            <a:avLst/>
          </a:prstGeom>
          <a:noFill/>
        </p:spPr>
      </p:pic>
      <p:pic>
        <p:nvPicPr>
          <p:cNvPr id="15" name="Picture 2" descr="C:\Users\Administrator\Desktop\Pushpin Dev\Assets\pushpinLeft.png"/>
          <p:cNvPicPr>
            <a:picLocks noChangeAspect="1" noChangeArrowheads="1"/>
          </p:cNvPicPr>
          <p:nvPr/>
        </p:nvPicPr>
        <p:blipFill>
          <a:blip r:embed="rId3" cstate="print"/>
          <a:srcRect/>
          <a:stretch>
            <a:fillRect/>
          </a:stretch>
        </p:blipFill>
        <p:spPr bwMode="auto">
          <a:xfrm rot="4096196">
            <a:off x="6279647" y="333163"/>
            <a:ext cx="566928" cy="566928"/>
          </a:xfrm>
          <a:prstGeom prst="rect">
            <a:avLst/>
          </a:prstGeom>
          <a:noFill/>
        </p:spPr>
      </p:pic>
      <p:sp>
        <p:nvSpPr>
          <p:cNvPr id="2" name="Title 1"/>
          <p:cNvSpPr>
            <a:spLocks noGrp="1"/>
          </p:cNvSpPr>
          <p:nvPr>
            <p:ph type="title"/>
          </p:nvPr>
        </p:nvSpPr>
        <p:spPr>
          <a:xfrm rot="-60000">
            <a:off x="1106424" y="2020824"/>
            <a:ext cx="3063240" cy="1499616"/>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p:cNvSpPr>
          <p:nvPr>
            <p:ph type="pic" idx="1"/>
          </p:nvPr>
        </p:nvSpPr>
        <p:spPr>
          <a:xfrm rot="60000">
            <a:off x="4898615" y="1207272"/>
            <a:ext cx="2913863" cy="4539412"/>
          </a:xfrm>
          <a:ln w="101600" cap="rnd">
            <a:solidFill>
              <a:srgbClr val="FFFFFF"/>
            </a:solidFill>
          </a:ln>
          <a:effectLst>
            <a:outerShdw blurRad="88900" dir="2700000" algn="tl" rotWithShape="0">
              <a:prstClr val="black">
                <a:alpha val="40000"/>
              </a:prstClr>
            </a:outerShdw>
          </a:effectLst>
        </p:spPr>
        <p:txBody>
          <a:bodyPr>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rot="-60000">
            <a:off x="1152144" y="3621024"/>
            <a:ext cx="3044952" cy="210312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rot="60000">
            <a:off x="6345936" y="5888737"/>
            <a:ext cx="1213821" cy="365125"/>
          </a:xfrm>
        </p:spPr>
        <p:txBody>
          <a:bodyPr/>
          <a:lstStyle/>
          <a:p>
            <a:fld id="{1D8BD707-D9CF-40AE-B4C6-C98DA3205C09}" type="datetimeFigureOut">
              <a:rPr lang="en-US" smtClean="0"/>
              <a:pPr/>
              <a:t>2/9/2022</a:t>
            </a:fld>
            <a:endParaRPr lang="en-US"/>
          </a:p>
        </p:txBody>
      </p:sp>
      <p:sp>
        <p:nvSpPr>
          <p:cNvPr id="6" name="Footer Placeholder 5"/>
          <p:cNvSpPr>
            <a:spLocks noGrp="1"/>
          </p:cNvSpPr>
          <p:nvPr>
            <p:ph type="ftr" sz="quarter" idx="11"/>
          </p:nvPr>
        </p:nvSpPr>
        <p:spPr>
          <a:xfrm rot="-60000">
            <a:off x="914569" y="5831037"/>
            <a:ext cx="3319043" cy="365125"/>
          </a:xfrm>
        </p:spPr>
        <p:txBody>
          <a:bodyPr/>
          <a:lstStyle/>
          <a:p>
            <a:endParaRPr lang="en-US"/>
          </a:p>
        </p:txBody>
      </p:sp>
      <p:sp>
        <p:nvSpPr>
          <p:cNvPr id="7" name="Slide Number Placeholder 6"/>
          <p:cNvSpPr>
            <a:spLocks noGrp="1"/>
          </p:cNvSpPr>
          <p:nvPr>
            <p:ph type="sldNum" sz="quarter" idx="12"/>
          </p:nvPr>
        </p:nvSpPr>
        <p:spPr>
          <a:xfrm rot="60000">
            <a:off x="7562089" y="5900026"/>
            <a:ext cx="554023" cy="365125"/>
          </a:xfrm>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3.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4.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15"/>
          <p:cNvGrpSpPr/>
          <p:nvPr/>
        </p:nvGrpSpPr>
        <p:grpSpPr>
          <a:xfrm>
            <a:off x="0" y="0"/>
            <a:ext cx="9144000" cy="6858000"/>
            <a:chOff x="0" y="0"/>
            <a:chExt cx="9144000" cy="6858000"/>
          </a:xfrm>
        </p:grpSpPr>
        <p:sp>
          <p:nvSpPr>
            <p:cNvPr id="8" name="Rectangle 7"/>
            <p:cNvSpPr/>
            <p:nvPr/>
          </p:nvSpPr>
          <p:spPr>
            <a:xfrm>
              <a:off x="0" y="0"/>
              <a:ext cx="7162800" cy="6858000"/>
            </a:xfrm>
            <a:prstGeom prst="rect">
              <a:avLst/>
            </a:prstGeom>
            <a:gradFill flip="none" rotWithShape="1">
              <a:gsLst>
                <a:gs pos="0">
                  <a:srgbClr val="010101">
                    <a:alpha val="51765"/>
                  </a:srgbClr>
                </a:gs>
                <a:gs pos="60000">
                  <a:srgbClr val="FEFEFE">
                    <a:alpha val="0"/>
                  </a:srgb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1143000" y="0"/>
              <a:ext cx="8001000" cy="6858000"/>
            </a:xfrm>
            <a:prstGeom prst="rect">
              <a:avLst/>
            </a:prstGeom>
            <a:gradFill flip="none" rotWithShape="1">
              <a:gsLst>
                <a:gs pos="0">
                  <a:srgbClr val="010101">
                    <a:alpha val="56000"/>
                  </a:srgbClr>
                </a:gs>
                <a:gs pos="61000">
                  <a:srgbClr val="FEFEFE">
                    <a:alpha val="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Freeform 9"/>
          <p:cNvSpPr/>
          <p:nvPr/>
        </p:nvSpPr>
        <p:spPr>
          <a:xfrm rot="10800000">
            <a:off x="628650" y="6069330"/>
            <a:ext cx="7920991" cy="537210"/>
          </a:xfrm>
          <a:custGeom>
            <a:avLst/>
            <a:gdLst>
              <a:gd name="connsiteX0" fmla="*/ 0 w 7955280"/>
              <a:gd name="connsiteY0" fmla="*/ 495300 h 495300"/>
              <a:gd name="connsiteX1" fmla="*/ 169546 w 7955280"/>
              <a:gd name="connsiteY1" fmla="*/ 0 h 495300"/>
              <a:gd name="connsiteX2" fmla="*/ 7785734 w 7955280"/>
              <a:gd name="connsiteY2" fmla="*/ 0 h 495300"/>
              <a:gd name="connsiteX3" fmla="*/ 7955280 w 7955280"/>
              <a:gd name="connsiteY3" fmla="*/ 495300 h 495300"/>
              <a:gd name="connsiteX4" fmla="*/ 0 w 7955280"/>
              <a:gd name="connsiteY4" fmla="*/ 495300 h 495300"/>
              <a:gd name="connsiteX0" fmla="*/ 0 w 7955280"/>
              <a:gd name="connsiteY0" fmla="*/ 495300 h 495300"/>
              <a:gd name="connsiteX1" fmla="*/ 169546 w 7955280"/>
              <a:gd name="connsiteY1" fmla="*/ 0 h 495300"/>
              <a:gd name="connsiteX2" fmla="*/ 3966210 w 7955280"/>
              <a:gd name="connsiteY2" fmla="*/ 95250 h 495300"/>
              <a:gd name="connsiteX3" fmla="*/ 7785734 w 7955280"/>
              <a:gd name="connsiteY3" fmla="*/ 0 h 495300"/>
              <a:gd name="connsiteX4" fmla="*/ 7955280 w 7955280"/>
              <a:gd name="connsiteY4" fmla="*/ 495300 h 495300"/>
              <a:gd name="connsiteX5" fmla="*/ 0 w 7955280"/>
              <a:gd name="connsiteY5" fmla="*/ 495300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955280" h="495300">
                <a:moveTo>
                  <a:pt x="0" y="495300"/>
                </a:moveTo>
                <a:lnTo>
                  <a:pt x="169546" y="0"/>
                </a:lnTo>
                <a:lnTo>
                  <a:pt x="3966210" y="95250"/>
                </a:lnTo>
                <a:lnTo>
                  <a:pt x="7785734" y="0"/>
                </a:lnTo>
                <a:lnTo>
                  <a:pt x="7955280" y="495300"/>
                </a:lnTo>
                <a:lnTo>
                  <a:pt x="0" y="495300"/>
                </a:lnTo>
                <a:close/>
              </a:path>
            </a:pathLst>
          </a:custGeom>
          <a:gradFill flip="none" rotWithShape="1">
            <a:gsLst>
              <a:gs pos="30000">
                <a:srgbClr val="010101">
                  <a:alpha val="34000"/>
                </a:srgbClr>
              </a:gs>
              <a:gs pos="100000">
                <a:srgbClr val="010101">
                  <a:alpha val="26000"/>
                </a:srgbClr>
              </a:gs>
            </a:gsLst>
            <a:path path="circle">
              <a:fillToRect l="50000" t="50000" r="50000" b="50000"/>
            </a:path>
            <a:tileRect/>
          </a:gra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731520" y="575310"/>
            <a:ext cx="7696200" cy="5715000"/>
          </a:xfrm>
          <a:prstGeom prst="rect">
            <a:avLst/>
          </a:prstGeom>
          <a:solidFill>
            <a:schemeClr val="bg1">
              <a:lumMod val="75000"/>
              <a:lumOff val="25000"/>
            </a:schemeClr>
          </a:solidFill>
          <a:ln w="6350">
            <a:noFill/>
          </a:ln>
          <a:effectLst>
            <a:outerShdw blurRad="101600" dist="508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731520" y="576072"/>
            <a:ext cx="7696200" cy="5715000"/>
          </a:xfrm>
          <a:prstGeom prst="rect">
            <a:avLst/>
          </a:prstGeom>
          <a:blipFill dpi="0" rotWithShape="1">
            <a:blip r:embed="rId13" cstate="print">
              <a:alphaModFix amt="20000"/>
              <a:grayscl/>
              <a:lum contrast="12000"/>
            </a:blip>
            <a:srcRect/>
            <a:tile tx="0" ty="0" sx="100000" sy="100000" flip="none" algn="tl"/>
          </a:blipFill>
          <a:ln w="6350">
            <a:noFill/>
          </a:ln>
          <a:effectLst>
            <a:outerShdw blurRad="101600" dist="508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2" descr="C:\Users\Administrator\Desktop\Pushpin Dev\Assets\pushpinLeft.png"/>
          <p:cNvPicPr>
            <a:picLocks noChangeAspect="1" noChangeArrowheads="1"/>
          </p:cNvPicPr>
          <p:nvPr/>
        </p:nvPicPr>
        <p:blipFill>
          <a:blip r:embed="rId14" cstate="print"/>
          <a:srcRect/>
          <a:stretch>
            <a:fillRect/>
          </a:stretch>
        </p:blipFill>
        <p:spPr bwMode="auto">
          <a:xfrm rot="1435684">
            <a:off x="543741" y="273091"/>
            <a:ext cx="567831" cy="567830"/>
          </a:xfrm>
          <a:prstGeom prst="rect">
            <a:avLst/>
          </a:prstGeom>
          <a:noFill/>
        </p:spPr>
      </p:pic>
      <p:pic>
        <p:nvPicPr>
          <p:cNvPr id="14" name="Picture 2" descr="C:\Users\Administrator\Desktop\Pushpin Dev\Assets\pushpinLeft.png"/>
          <p:cNvPicPr>
            <a:picLocks noChangeAspect="1" noChangeArrowheads="1"/>
          </p:cNvPicPr>
          <p:nvPr/>
        </p:nvPicPr>
        <p:blipFill>
          <a:blip r:embed="rId14" cstate="print"/>
          <a:srcRect/>
          <a:stretch>
            <a:fillRect/>
          </a:stretch>
        </p:blipFill>
        <p:spPr bwMode="auto">
          <a:xfrm rot="4096196">
            <a:off x="8115079" y="298163"/>
            <a:ext cx="566928" cy="566928"/>
          </a:xfrm>
          <a:prstGeom prst="rect">
            <a:avLst/>
          </a:prstGeom>
          <a:noFill/>
        </p:spPr>
      </p:pic>
      <p:sp>
        <p:nvSpPr>
          <p:cNvPr id="2" name="Title Placeholder 1"/>
          <p:cNvSpPr>
            <a:spLocks noGrp="1"/>
          </p:cNvSpPr>
          <p:nvPr>
            <p:ph type="title"/>
          </p:nvPr>
        </p:nvSpPr>
        <p:spPr>
          <a:xfrm>
            <a:off x="1095023" y="817582"/>
            <a:ext cx="6965245" cy="1202485"/>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463040" y="2119257"/>
            <a:ext cx="6196405" cy="3603812"/>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454588" y="5809152"/>
            <a:ext cx="1213821" cy="365125"/>
          </a:xfrm>
          <a:prstGeom prst="rect">
            <a:avLst/>
          </a:prstGeom>
        </p:spPr>
        <p:txBody>
          <a:bodyPr vert="horz" lIns="91440" tIns="45720" rIns="91440" bIns="45720" rtlCol="0" anchor="ctr"/>
          <a:lstStyle>
            <a:lvl1pPr algn="r">
              <a:defRPr sz="1200">
                <a:solidFill>
                  <a:schemeClr val="tx2"/>
                </a:solidFill>
                <a:latin typeface="Rage Italic" pitchFamily="66" charset="0"/>
              </a:defRPr>
            </a:lvl1pPr>
          </a:lstStyle>
          <a:p>
            <a:fld id="{1D8BD707-D9CF-40AE-B4C6-C98DA3205C09}" type="datetimeFigureOut">
              <a:rPr lang="en-US" smtClean="0"/>
              <a:pPr/>
              <a:t>2/9/2022</a:t>
            </a:fld>
            <a:endParaRPr lang="en-US"/>
          </a:p>
        </p:txBody>
      </p:sp>
      <p:sp>
        <p:nvSpPr>
          <p:cNvPr id="5" name="Footer Placeholder 4"/>
          <p:cNvSpPr>
            <a:spLocks noGrp="1"/>
          </p:cNvSpPr>
          <p:nvPr>
            <p:ph type="ftr" sz="quarter" idx="3"/>
          </p:nvPr>
        </p:nvSpPr>
        <p:spPr>
          <a:xfrm>
            <a:off x="914401" y="5809152"/>
            <a:ext cx="5540188" cy="365125"/>
          </a:xfrm>
          <a:prstGeom prst="rect">
            <a:avLst/>
          </a:prstGeom>
        </p:spPr>
        <p:txBody>
          <a:bodyPr vert="horz" lIns="91440" tIns="45720" rIns="91440" bIns="45720" rtlCol="0" anchor="ctr"/>
          <a:lstStyle>
            <a:lvl1pPr algn="l">
              <a:defRPr sz="1400">
                <a:solidFill>
                  <a:schemeClr val="tx2"/>
                </a:solidFill>
                <a:latin typeface="Rage Italic" pitchFamily="66" charset="0"/>
              </a:defRPr>
            </a:lvl1pPr>
          </a:lstStyle>
          <a:p>
            <a:endParaRPr lang="en-US"/>
          </a:p>
        </p:txBody>
      </p:sp>
      <p:sp>
        <p:nvSpPr>
          <p:cNvPr id="6" name="Slide Number Placeholder 5"/>
          <p:cNvSpPr>
            <a:spLocks noGrp="1"/>
          </p:cNvSpPr>
          <p:nvPr>
            <p:ph type="sldNum" sz="quarter" idx="4"/>
          </p:nvPr>
        </p:nvSpPr>
        <p:spPr>
          <a:xfrm>
            <a:off x="7670202" y="5809152"/>
            <a:ext cx="554023" cy="365125"/>
          </a:xfrm>
          <a:prstGeom prst="rect">
            <a:avLst/>
          </a:prstGeom>
        </p:spPr>
        <p:txBody>
          <a:bodyPr vert="horz" lIns="91440" tIns="45720" rIns="91440" bIns="45720" rtlCol="0" anchor="ctr"/>
          <a:lstStyle>
            <a:lvl1pPr algn="r">
              <a:defRPr sz="1400">
                <a:solidFill>
                  <a:schemeClr val="tx2"/>
                </a:solidFill>
                <a:latin typeface="Rage Italic" pitchFamily="66" charset="0"/>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937" r:id="rId1"/>
    <p:sldLayoutId id="2147483938" r:id="rId2"/>
    <p:sldLayoutId id="2147483939" r:id="rId3"/>
    <p:sldLayoutId id="2147483940" r:id="rId4"/>
    <p:sldLayoutId id="2147483941" r:id="rId5"/>
    <p:sldLayoutId id="2147483942" r:id="rId6"/>
    <p:sldLayoutId id="2147483943" r:id="rId7"/>
    <p:sldLayoutId id="2147483944" r:id="rId8"/>
    <p:sldLayoutId id="2147483945" r:id="rId9"/>
    <p:sldLayoutId id="2147483946" r:id="rId10"/>
    <p:sldLayoutId id="2147483947"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74320" indent="-274320" algn="l" defTabSz="914400" rtl="0" eaLnBrk="1" latinLnBrk="0" hangingPunct="1">
        <a:spcBef>
          <a:spcPct val="20000"/>
        </a:spcBef>
        <a:buClr>
          <a:schemeClr val="accent2"/>
        </a:buClr>
        <a:buSzPct val="85000"/>
        <a:buFont typeface="Brush Script MT" pitchFamily="66" charset="0"/>
        <a:buChar char="O"/>
        <a:defRPr sz="2400" kern="1200">
          <a:solidFill>
            <a:schemeClr val="tx1"/>
          </a:solidFill>
          <a:latin typeface="+mn-lt"/>
          <a:ea typeface="+mn-ea"/>
          <a:cs typeface="+mn-cs"/>
        </a:defRPr>
      </a:lvl1pPr>
      <a:lvl2pPr marL="640080" indent="-274320" algn="l" defTabSz="914400" rtl="0" eaLnBrk="1" latinLnBrk="0" hangingPunct="1">
        <a:spcBef>
          <a:spcPct val="20000"/>
        </a:spcBef>
        <a:buClr>
          <a:schemeClr val="accent2"/>
        </a:buClr>
        <a:buSzPct val="85000"/>
        <a:buFont typeface="Brush Script MT" pitchFamily="66" charset="0"/>
        <a:buChar char="O"/>
        <a:defRPr sz="2200" kern="1200">
          <a:solidFill>
            <a:schemeClr val="tx1"/>
          </a:solidFill>
          <a:latin typeface="+mn-lt"/>
          <a:ea typeface="+mn-ea"/>
          <a:cs typeface="+mn-cs"/>
        </a:defRPr>
      </a:lvl2pPr>
      <a:lvl3pPr marL="914400" indent="-228600" algn="l" defTabSz="914400" rtl="0" eaLnBrk="1" latinLnBrk="0" hangingPunct="1">
        <a:spcBef>
          <a:spcPct val="20000"/>
        </a:spcBef>
        <a:buClr>
          <a:schemeClr val="accent2"/>
        </a:buClr>
        <a:buSzPct val="85000"/>
        <a:buFont typeface="Brush Script MT" pitchFamily="66" charset="0"/>
        <a:buChar char="O"/>
        <a:defRPr sz="2000" kern="1200">
          <a:solidFill>
            <a:schemeClr val="tx1"/>
          </a:solidFill>
          <a:latin typeface="+mn-lt"/>
          <a:ea typeface="+mn-ea"/>
          <a:cs typeface="+mn-cs"/>
        </a:defRPr>
      </a:lvl3pPr>
      <a:lvl4pPr marL="1280160" indent="-228600" algn="l" defTabSz="914400" rtl="0" eaLnBrk="1" latinLnBrk="0" hangingPunct="1">
        <a:spcBef>
          <a:spcPct val="20000"/>
        </a:spcBef>
        <a:buClr>
          <a:schemeClr val="accent2"/>
        </a:buClr>
        <a:buSzPct val="85000"/>
        <a:buFont typeface="Brush Script MT" pitchFamily="66" charset="0"/>
        <a:buChar char="O"/>
        <a:defRPr sz="1800" kern="1200">
          <a:solidFill>
            <a:schemeClr val="tx1"/>
          </a:solidFill>
          <a:latin typeface="+mn-lt"/>
          <a:ea typeface="+mn-ea"/>
          <a:cs typeface="+mn-cs"/>
        </a:defRPr>
      </a:lvl4pPr>
      <a:lvl5pPr marL="164592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5pPr>
      <a:lvl6pPr marL="201168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6pPr>
      <a:lvl7pPr marL="237744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7pPr>
      <a:lvl8pPr marL="274320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8pPr>
      <a:lvl9pPr marL="310896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12.jpg"/><Relationship Id="rId4" Type="http://schemas.openxmlformats.org/officeDocument/2006/relationships/image" Target="../media/image11.jpeg"/></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3.jpeg"/></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16.jpeg"/><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hyperlink" Target="http://www.washingtonpost.com/blogs/blogpost/post/iceland-crowdsources-its-next-constitution/2011/06/10/AGiBplOH_blog.html" TargetMode="External"/><Relationship Id="rId5" Type="http://schemas.openxmlformats.org/officeDocument/2006/relationships/hyperlink" Target="https://www.facebook.com/Stjornlagarad" TargetMode="External"/><Relationship Id="rId4" Type="http://schemas.openxmlformats.org/officeDocument/2006/relationships/hyperlink" Target="http://stjornlagarad.is/"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3.jpe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s://www.youtube.com/watch?v=-rlQbZRJtWw&amp;ab_channel=ABCNews%28Australia%29" TargetMode="External"/><Relationship Id="rId2" Type="http://schemas.openxmlformats.org/officeDocument/2006/relationships/hyperlink" Target="https://www.youtube.com/watch?v=L3cG3cLXHfk&amp;ab_channel=CNBCTelevision"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hyperlink" Target="http://www.history.com/topics/watergate" TargetMode="External"/><Relationship Id="rId5" Type="http://schemas.openxmlformats.org/officeDocument/2006/relationships/hyperlink" Target="http://youtu.be/IHnmriyXYeg" TargetMode="External"/><Relationship Id="rId4" Type="http://schemas.openxmlformats.org/officeDocument/2006/relationships/image" Target="../media/image37.jpe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6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90600" y="2286000"/>
            <a:ext cx="7162800" cy="979962"/>
          </a:xfrm>
        </p:spPr>
        <p:txBody>
          <a:bodyPr>
            <a:normAutofit/>
          </a:bodyPr>
          <a:lstStyle/>
          <a:p>
            <a:r>
              <a:rPr lang="en-US" altLang="zh-CN" sz="3600" dirty="0"/>
              <a:t>Journalism &amp; Civic Engagement</a:t>
            </a:r>
            <a:endParaRPr lang="en-US" sz="3600" dirty="0"/>
          </a:p>
        </p:txBody>
      </p:sp>
      <p:sp>
        <p:nvSpPr>
          <p:cNvPr id="3" name="Subtitle 2"/>
          <p:cNvSpPr>
            <a:spLocks noGrp="1"/>
          </p:cNvSpPr>
          <p:nvPr>
            <p:ph type="subTitle" idx="1"/>
          </p:nvPr>
        </p:nvSpPr>
        <p:spPr/>
        <p:txBody>
          <a:bodyPr>
            <a:normAutofit/>
          </a:bodyPr>
          <a:lstStyle/>
          <a:p>
            <a:r>
              <a:rPr lang="en-US" sz="2000" dirty="0">
                <a:latin typeface="Adobe Caslon Pro" pitchFamily="18" charset="0"/>
              </a:rPr>
              <a:t>Dr. Yue (Nancy) DAI</a:t>
            </a:r>
          </a:p>
          <a:p>
            <a:r>
              <a:rPr lang="en-US" sz="2000" dirty="0">
                <a:latin typeface="Adobe Caslon Pro" pitchFamily="18" charset="0"/>
              </a:rPr>
              <a:t>Department of Media and Communication</a:t>
            </a:r>
          </a:p>
        </p:txBody>
      </p:sp>
    </p:spTree>
    <p:extLst>
      <p:ext uri="{BB962C8B-B14F-4D97-AF65-F5344CB8AC3E}">
        <p14:creationId xmlns:p14="http://schemas.microsoft.com/office/powerpoint/2010/main" val="36000523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63040" y="1905000"/>
            <a:ext cx="6233160" cy="4038600"/>
          </a:xfrm>
        </p:spPr>
        <p:txBody>
          <a:bodyPr>
            <a:normAutofit/>
          </a:bodyPr>
          <a:lstStyle/>
          <a:p>
            <a:r>
              <a:rPr lang="en-US" dirty="0">
                <a:latin typeface="Adobe Caslon Pro" pitchFamily="18" charset="0"/>
              </a:rPr>
              <a:t>Social capital facilitates co-operation within and among groups by providing networks with shared norms, values and understanding.</a:t>
            </a:r>
          </a:p>
          <a:p>
            <a:pPr marL="0" indent="0">
              <a:buNone/>
            </a:pPr>
            <a:endParaRPr lang="en-US" dirty="0">
              <a:latin typeface="Adobe Caslon Pro" pitchFamily="18" charset="0"/>
            </a:endParaRPr>
          </a:p>
          <a:p>
            <a:r>
              <a:rPr lang="en-US" dirty="0">
                <a:latin typeface="Adobe Caslon Pro" pitchFamily="18" charset="0"/>
              </a:rPr>
              <a:t>Social capital is manifested</a:t>
            </a:r>
            <a:r>
              <a:rPr lang="zh-CN" altLang="en-US" dirty="0">
                <a:latin typeface="Adobe Caslon Pro" pitchFamily="18" charset="0"/>
              </a:rPr>
              <a:t>（體現了）</a:t>
            </a:r>
            <a:r>
              <a:rPr lang="en-US" dirty="0">
                <a:latin typeface="Adobe Caslon Pro" pitchFamily="18" charset="0"/>
              </a:rPr>
              <a:t> through different aspects of </a:t>
            </a:r>
            <a:r>
              <a:rPr lang="en-US" b="1" dirty="0">
                <a:latin typeface="Adobe Caslon Pro" pitchFamily="18" charset="0"/>
              </a:rPr>
              <a:t>civic engagement </a:t>
            </a:r>
            <a:r>
              <a:rPr lang="en-US" dirty="0">
                <a:latin typeface="Adobe Caslon Pro" pitchFamily="18" charset="0"/>
              </a:rPr>
              <a:t>and social networks</a:t>
            </a:r>
          </a:p>
          <a:p>
            <a:endParaRPr lang="en-US" dirty="0">
              <a:latin typeface="Adobe Caslon Pro" pitchFamily="18" charset="0"/>
            </a:endParaRPr>
          </a:p>
          <a:p>
            <a:endParaRPr lang="en-US" dirty="0">
              <a:latin typeface="Adobe Caslon Pro" pitchFamily="18" charset="0"/>
            </a:endParaRPr>
          </a:p>
          <a:p>
            <a:endParaRPr lang="en-US" dirty="0">
              <a:latin typeface="Adobe Caslon Pro" pitchFamily="18" charset="0"/>
            </a:endParaRPr>
          </a:p>
          <a:p>
            <a:endParaRPr lang="en-US" dirty="0">
              <a:latin typeface="Adobe Caslon Pro" pitchFamily="18" charset="0"/>
            </a:endParaRPr>
          </a:p>
        </p:txBody>
      </p:sp>
      <p:sp>
        <p:nvSpPr>
          <p:cNvPr id="4" name="Title 1"/>
          <p:cNvSpPr>
            <a:spLocks noGrp="1"/>
          </p:cNvSpPr>
          <p:nvPr>
            <p:ph type="title"/>
          </p:nvPr>
        </p:nvSpPr>
        <p:spPr/>
        <p:txBody>
          <a:bodyPr>
            <a:normAutofit/>
          </a:bodyPr>
          <a:lstStyle/>
          <a:p>
            <a:r>
              <a:rPr lang="en-US" sz="3600" dirty="0">
                <a:latin typeface="Adobe Caslon Pro" pitchFamily="18" charset="0"/>
              </a:rPr>
              <a:t>Civic Engagement - Background</a:t>
            </a:r>
            <a:endParaRPr lang="en-US" sz="3600" dirty="0"/>
          </a:p>
        </p:txBody>
      </p:sp>
    </p:spTree>
    <p:extLst>
      <p:ext uri="{BB962C8B-B14F-4D97-AF65-F5344CB8AC3E}">
        <p14:creationId xmlns:p14="http://schemas.microsoft.com/office/powerpoint/2010/main" val="5302265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dobe Caslon Pro" pitchFamily="18" charset="0"/>
              </a:rPr>
              <a:t>Civic Engagement</a:t>
            </a:r>
          </a:p>
        </p:txBody>
      </p:sp>
      <p:sp>
        <p:nvSpPr>
          <p:cNvPr id="3" name="Content Placeholder 2"/>
          <p:cNvSpPr>
            <a:spLocks noGrp="1"/>
          </p:cNvSpPr>
          <p:nvPr>
            <p:ph idx="1"/>
          </p:nvPr>
        </p:nvSpPr>
        <p:spPr/>
        <p:txBody>
          <a:bodyPr>
            <a:normAutofit/>
          </a:bodyPr>
          <a:lstStyle/>
          <a:p>
            <a:pPr marL="0" indent="0">
              <a:spcBef>
                <a:spcPts val="0"/>
              </a:spcBef>
              <a:buClrTx/>
              <a:buSzTx/>
              <a:buNone/>
              <a:defRPr/>
            </a:pPr>
            <a:r>
              <a:rPr lang="en-US" dirty="0">
                <a:latin typeface="Adobe Caslon Pro" pitchFamily="18" charset="0"/>
              </a:rPr>
              <a:t>Any activity, individual or collective</a:t>
            </a:r>
            <a:r>
              <a:rPr lang="zh-CN" altLang="en-US" dirty="0">
                <a:latin typeface="Adobe Caslon Pro" pitchFamily="18" charset="0"/>
              </a:rPr>
              <a:t>（集體）</a:t>
            </a:r>
            <a:r>
              <a:rPr lang="en-US" dirty="0">
                <a:latin typeface="Adobe Caslon Pro" pitchFamily="18" charset="0"/>
              </a:rPr>
              <a:t> actions, designed to identify and address issues of public concern</a:t>
            </a:r>
          </a:p>
          <a:p>
            <a:pPr lvl="1"/>
            <a:endParaRPr lang="en-US" dirty="0">
              <a:latin typeface="Adobe Caslon Pro" pitchFamily="18" charset="0"/>
            </a:endParaRPr>
          </a:p>
          <a:p>
            <a:r>
              <a:rPr lang="en-US" dirty="0">
                <a:latin typeface="Adobe Caslon Pro" pitchFamily="18" charset="0"/>
              </a:rPr>
              <a:t>Central idea:</a:t>
            </a:r>
          </a:p>
          <a:p>
            <a:pPr marL="0" indent="0">
              <a:buNone/>
            </a:pPr>
            <a:r>
              <a:rPr lang="en-US" sz="2000" dirty="0">
                <a:latin typeface="Adobe Caslon Pro" pitchFamily="18" charset="0"/>
              </a:rPr>
              <a:t>Ordinary people become the</a:t>
            </a:r>
          </a:p>
          <a:p>
            <a:pPr marL="0" indent="0">
              <a:buNone/>
            </a:pPr>
            <a:r>
              <a:rPr lang="en-US" sz="2000" dirty="0">
                <a:latin typeface="Adobe Caslon Pro" pitchFamily="18" charset="0"/>
              </a:rPr>
              <a:t>agents of social change</a:t>
            </a:r>
          </a:p>
          <a:p>
            <a:pPr marL="365760" lvl="1" indent="0">
              <a:buNone/>
            </a:pPr>
            <a:endParaRPr lang="en-US" dirty="0">
              <a:latin typeface="Adobe Caslon Pro" pitchFamily="18" charset="0"/>
            </a:endParaRPr>
          </a:p>
          <a:p>
            <a:endParaRPr lang="en-US" dirty="0">
              <a:latin typeface="Adobe Caslon Pro" pitchFamily="18" charset="0"/>
            </a:endParaRPr>
          </a:p>
        </p:txBody>
      </p:sp>
      <p:pic>
        <p:nvPicPr>
          <p:cNvPr id="5" name="Picture 4" descr="download (16).jpe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97500" y="3352800"/>
            <a:ext cx="2908300" cy="2794000"/>
          </a:xfrm>
          <a:prstGeom prst="rect">
            <a:avLst/>
          </a:prstGeom>
        </p:spPr>
      </p:pic>
    </p:spTree>
    <p:extLst>
      <p:ext uri="{BB962C8B-B14F-4D97-AF65-F5344CB8AC3E}">
        <p14:creationId xmlns:p14="http://schemas.microsoft.com/office/powerpoint/2010/main" val="990424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latin typeface="Adobe Caslon Pro" pitchFamily="18" charset="0"/>
              </a:rPr>
              <a:t>Civic Engagement</a:t>
            </a:r>
          </a:p>
        </p:txBody>
      </p:sp>
      <p:sp>
        <p:nvSpPr>
          <p:cNvPr id="3" name="Content Placeholder 2"/>
          <p:cNvSpPr>
            <a:spLocks noGrp="1"/>
          </p:cNvSpPr>
          <p:nvPr>
            <p:ph idx="1"/>
          </p:nvPr>
        </p:nvSpPr>
        <p:spPr>
          <a:xfrm>
            <a:off x="1463040" y="2119256"/>
            <a:ext cx="6614160" cy="3824343"/>
          </a:xfrm>
        </p:spPr>
        <p:txBody>
          <a:bodyPr>
            <a:normAutofit/>
          </a:bodyPr>
          <a:lstStyle/>
          <a:p>
            <a:r>
              <a:rPr lang="en-US" dirty="0">
                <a:latin typeface="Adobe Caslon Pro" pitchFamily="18" charset="0"/>
              </a:rPr>
              <a:t>Why does it matter?</a:t>
            </a:r>
          </a:p>
          <a:p>
            <a:pPr lvl="1"/>
            <a:r>
              <a:rPr lang="en-US" dirty="0">
                <a:latin typeface="Adobe Caslon Pro" pitchFamily="18" charset="0"/>
              </a:rPr>
              <a:t>It develops and strengthens the communication between the decision-makers and the ones who get affected</a:t>
            </a:r>
          </a:p>
          <a:p>
            <a:pPr lvl="1"/>
            <a:endParaRPr lang="en-US" dirty="0">
              <a:latin typeface="Adobe Caslon Pro" pitchFamily="18" charset="0"/>
            </a:endParaRPr>
          </a:p>
        </p:txBody>
      </p:sp>
    </p:spTree>
    <p:extLst>
      <p:ext uri="{BB962C8B-B14F-4D97-AF65-F5344CB8AC3E}">
        <p14:creationId xmlns:p14="http://schemas.microsoft.com/office/powerpoint/2010/main" val="19057722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5" name="Content Placeholder 4"/>
          <p:cNvSpPr>
            <a:spLocks noGrp="1"/>
          </p:cNvSpPr>
          <p:nvPr>
            <p:ph idx="1"/>
          </p:nvPr>
        </p:nvSpPr>
        <p:spPr>
          <a:xfrm>
            <a:off x="1652195" y="1653988"/>
            <a:ext cx="6196405" cy="3603812"/>
          </a:xfrm>
        </p:spPr>
        <p:txBody>
          <a:bodyPr/>
          <a:lstStyle/>
          <a:p>
            <a:pPr marL="0" indent="0">
              <a:buNone/>
            </a:pPr>
            <a:endParaRPr lang="en-US" dirty="0"/>
          </a:p>
          <a:p>
            <a:pPr marL="0" indent="0">
              <a:buNone/>
            </a:pPr>
            <a:endParaRPr lang="en-US" dirty="0"/>
          </a:p>
          <a:p>
            <a:pPr marL="0" indent="0">
              <a:buNone/>
            </a:pPr>
            <a:r>
              <a:rPr lang="en-US" dirty="0"/>
              <a:t>“The health of a democratic society may be measured by the quality of functions performed by private citizens.”</a:t>
            </a:r>
          </a:p>
          <a:p>
            <a:pPr marL="0" indent="0">
              <a:buNone/>
            </a:pPr>
            <a:endParaRPr lang="en-US" dirty="0"/>
          </a:p>
          <a:p>
            <a:pPr marL="0" indent="0" algn="r">
              <a:buNone/>
            </a:pPr>
            <a:r>
              <a:rPr lang="en-US" dirty="0"/>
              <a:t>-- Alexis de Tocqueville</a:t>
            </a:r>
          </a:p>
          <a:p>
            <a:pPr marL="0" indent="0" algn="r">
              <a:buNone/>
            </a:pPr>
            <a:r>
              <a:rPr lang="en-US" dirty="0"/>
              <a:t>Democracy in America</a:t>
            </a:r>
          </a:p>
        </p:txBody>
      </p:sp>
    </p:spTree>
    <p:extLst>
      <p:ext uri="{BB962C8B-B14F-4D97-AF65-F5344CB8AC3E}">
        <p14:creationId xmlns:p14="http://schemas.microsoft.com/office/powerpoint/2010/main" val="33752076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latin typeface="Adobe Caslon Pro" pitchFamily="18" charset="0"/>
              </a:rPr>
              <a:t>Civic Engagement</a:t>
            </a:r>
          </a:p>
        </p:txBody>
      </p:sp>
      <p:sp>
        <p:nvSpPr>
          <p:cNvPr id="3" name="Content Placeholder 2"/>
          <p:cNvSpPr>
            <a:spLocks noGrp="1"/>
          </p:cNvSpPr>
          <p:nvPr>
            <p:ph idx="1"/>
          </p:nvPr>
        </p:nvSpPr>
        <p:spPr>
          <a:xfrm>
            <a:off x="1463040" y="2119256"/>
            <a:ext cx="6614160" cy="3824343"/>
          </a:xfrm>
        </p:spPr>
        <p:txBody>
          <a:bodyPr>
            <a:normAutofit fontScale="92500" lnSpcReduction="10000"/>
          </a:bodyPr>
          <a:lstStyle/>
          <a:p>
            <a:r>
              <a:rPr lang="en-US" dirty="0">
                <a:latin typeface="Adobe Caslon Pro" pitchFamily="18" charset="0"/>
              </a:rPr>
              <a:t>Why it matters?</a:t>
            </a:r>
          </a:p>
          <a:p>
            <a:pPr lvl="1"/>
            <a:r>
              <a:rPr lang="en-US" dirty="0">
                <a:latin typeface="Adobe Caslon Pro" pitchFamily="18" charset="0"/>
              </a:rPr>
              <a:t>It develops and strengthens the communication between the decision-makers and the ones who get affected</a:t>
            </a:r>
          </a:p>
          <a:p>
            <a:pPr lvl="1"/>
            <a:endParaRPr lang="en-US" dirty="0">
              <a:latin typeface="Adobe Caslon Pro" pitchFamily="18" charset="0"/>
            </a:endParaRPr>
          </a:p>
          <a:p>
            <a:pPr marL="365760" lvl="1" indent="0">
              <a:buNone/>
            </a:pPr>
            <a:r>
              <a:rPr lang="en-US" dirty="0">
                <a:latin typeface="Adobe Caslon Pro" pitchFamily="18" charset="0"/>
              </a:rPr>
              <a:t>Other reasons:</a:t>
            </a:r>
          </a:p>
          <a:p>
            <a:pPr lvl="1"/>
            <a:r>
              <a:rPr lang="en-US" dirty="0">
                <a:latin typeface="Adobe Caslon Pro" pitchFamily="18" charset="0"/>
              </a:rPr>
              <a:t>Resource is limited</a:t>
            </a:r>
          </a:p>
          <a:p>
            <a:pPr lvl="1"/>
            <a:r>
              <a:rPr lang="en-US" dirty="0">
                <a:latin typeface="Adobe Caslon Pro" pitchFamily="18" charset="0"/>
              </a:rPr>
              <a:t>Public's loss of confidence in government in general</a:t>
            </a:r>
          </a:p>
          <a:p>
            <a:pPr lvl="1"/>
            <a:r>
              <a:rPr lang="en-US" dirty="0">
                <a:latin typeface="Adobe Caslon Pro" pitchFamily="18" charset="0"/>
              </a:rPr>
              <a:t>Complicated</a:t>
            </a:r>
            <a:r>
              <a:rPr lang="zh-CN" altLang="en-US" dirty="0">
                <a:latin typeface="Adobe Caslon Pro" pitchFamily="18" charset="0"/>
              </a:rPr>
              <a:t>（複雜的）</a:t>
            </a:r>
            <a:r>
              <a:rPr lang="en-US" dirty="0">
                <a:latin typeface="Adobe Caslon Pro" pitchFamily="18" charset="0"/>
              </a:rPr>
              <a:t> </a:t>
            </a:r>
            <a:r>
              <a:rPr lang="en-US" altLang="zh-CN" dirty="0">
                <a:latin typeface="Adobe Caslon Pro" pitchFamily="18" charset="0"/>
              </a:rPr>
              <a:t>p</a:t>
            </a:r>
            <a:r>
              <a:rPr lang="en-US" dirty="0">
                <a:latin typeface="Adobe Caslon Pro" pitchFamily="18" charset="0"/>
              </a:rPr>
              <a:t>roblems require complicated solutions</a:t>
            </a:r>
          </a:p>
        </p:txBody>
      </p:sp>
    </p:spTree>
    <p:extLst>
      <p:ext uri="{BB962C8B-B14F-4D97-AF65-F5344CB8AC3E}">
        <p14:creationId xmlns:p14="http://schemas.microsoft.com/office/powerpoint/2010/main" val="828349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latin typeface="Adobe Caslon Pro" pitchFamily="18" charset="0"/>
              </a:rPr>
              <a:t>Civic Engagement</a:t>
            </a:r>
          </a:p>
        </p:txBody>
      </p:sp>
      <p:sp>
        <p:nvSpPr>
          <p:cNvPr id="3" name="Content Placeholder 2"/>
          <p:cNvSpPr>
            <a:spLocks noGrp="1"/>
          </p:cNvSpPr>
          <p:nvPr>
            <p:ph idx="1"/>
          </p:nvPr>
        </p:nvSpPr>
        <p:spPr>
          <a:xfrm>
            <a:off x="990600" y="2119256"/>
            <a:ext cx="4495800" cy="3900543"/>
          </a:xfrm>
        </p:spPr>
        <p:txBody>
          <a:bodyPr>
            <a:normAutofit fontScale="92500" lnSpcReduction="10000"/>
          </a:bodyPr>
          <a:lstStyle/>
          <a:p>
            <a:r>
              <a:rPr lang="en-US" dirty="0">
                <a:latin typeface="Adobe Caslon Pro" pitchFamily="18" charset="0"/>
              </a:rPr>
              <a:t>Takes many forms: </a:t>
            </a:r>
          </a:p>
          <a:p>
            <a:pPr lvl="1"/>
            <a:r>
              <a:rPr lang="en-US" dirty="0">
                <a:latin typeface="Adobe Caslon Pro" pitchFamily="18" charset="0"/>
              </a:rPr>
              <a:t>Donating /giving - volunteering political campaigns </a:t>
            </a:r>
          </a:p>
          <a:p>
            <a:pPr lvl="1"/>
            <a:endParaRPr lang="en-US" dirty="0">
              <a:latin typeface="Adobe Caslon Pro" pitchFamily="18" charset="0"/>
            </a:endParaRPr>
          </a:p>
          <a:p>
            <a:pPr lvl="1"/>
            <a:r>
              <a:rPr lang="en-US" dirty="0">
                <a:latin typeface="Adobe Caslon Pro" pitchFamily="18" charset="0"/>
              </a:rPr>
              <a:t>Participating in an informal/neighborhood association - writing to an elected official </a:t>
            </a:r>
          </a:p>
          <a:p>
            <a:pPr marL="365760" lvl="1" indent="0">
              <a:buNone/>
            </a:pPr>
            <a:endParaRPr lang="en-US" dirty="0">
              <a:latin typeface="Adobe Caslon Pro" pitchFamily="18" charset="0"/>
            </a:endParaRPr>
          </a:p>
          <a:p>
            <a:pPr lvl="1"/>
            <a:r>
              <a:rPr lang="en-US" dirty="0">
                <a:latin typeface="Adobe Caslon Pro" pitchFamily="18" charset="0"/>
              </a:rPr>
              <a:t>One of the most apparent forms --Voting</a:t>
            </a:r>
          </a:p>
          <a:p>
            <a:pPr marL="365760" lvl="1" indent="0">
              <a:buNone/>
            </a:pPr>
            <a:r>
              <a:rPr lang="en-US" dirty="0">
                <a:latin typeface="Adobe Caslon Pro" pitchFamily="18" charset="0"/>
              </a:rPr>
              <a:t>  </a:t>
            </a:r>
          </a:p>
        </p:txBody>
      </p:sp>
      <p:pic>
        <p:nvPicPr>
          <p:cNvPr id="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91200" y="2040988"/>
            <a:ext cx="2603774" cy="3429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4084757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latin typeface="Adobe Caslon Pro" pitchFamily="18" charset="0"/>
              </a:rPr>
              <a:t>Civic Engagement</a:t>
            </a:r>
          </a:p>
        </p:txBody>
      </p:sp>
      <p:sp>
        <p:nvSpPr>
          <p:cNvPr id="3" name="Content Placeholder 2"/>
          <p:cNvSpPr>
            <a:spLocks noGrp="1"/>
          </p:cNvSpPr>
          <p:nvPr>
            <p:ph idx="1"/>
          </p:nvPr>
        </p:nvSpPr>
        <p:spPr/>
        <p:txBody>
          <a:bodyPr>
            <a:normAutofit/>
          </a:bodyPr>
          <a:lstStyle/>
          <a:p>
            <a:r>
              <a:rPr lang="en-US" dirty="0">
                <a:latin typeface="Adobe Caslon Pro" pitchFamily="18" charset="0"/>
              </a:rPr>
              <a:t>Civic Health measured by looking at five key area:</a:t>
            </a:r>
          </a:p>
          <a:p>
            <a:pPr lvl="1"/>
            <a:r>
              <a:rPr lang="en-US" dirty="0">
                <a:latin typeface="Adobe Caslon Pro" pitchFamily="18" charset="0"/>
              </a:rPr>
              <a:t>Service</a:t>
            </a:r>
          </a:p>
          <a:p>
            <a:pPr lvl="1"/>
            <a:r>
              <a:rPr lang="en-US" dirty="0">
                <a:latin typeface="Adobe Caslon Pro" pitchFamily="18" charset="0"/>
              </a:rPr>
              <a:t>Group participation</a:t>
            </a:r>
          </a:p>
          <a:p>
            <a:pPr lvl="1"/>
            <a:r>
              <a:rPr lang="en-US" dirty="0">
                <a:latin typeface="Adobe Caslon Pro" pitchFamily="18" charset="0"/>
              </a:rPr>
              <a:t>Connecting to information and current events</a:t>
            </a:r>
          </a:p>
          <a:p>
            <a:pPr lvl="1"/>
            <a:r>
              <a:rPr lang="en-US" dirty="0">
                <a:latin typeface="Adobe Caslon Pro" pitchFamily="18" charset="0"/>
              </a:rPr>
              <a:t>Social connectedness</a:t>
            </a:r>
          </a:p>
          <a:p>
            <a:pPr lvl="1"/>
            <a:r>
              <a:rPr lang="en-US" dirty="0">
                <a:latin typeface="Adobe Caslon Pro" pitchFamily="18" charset="0"/>
              </a:rPr>
              <a:t>Political action</a:t>
            </a:r>
          </a:p>
        </p:txBody>
      </p:sp>
      <p:sp>
        <p:nvSpPr>
          <p:cNvPr id="5" name="Rectangle 4"/>
          <p:cNvSpPr/>
          <p:nvPr/>
        </p:nvSpPr>
        <p:spPr>
          <a:xfrm>
            <a:off x="5334000" y="5791200"/>
            <a:ext cx="2916568" cy="369332"/>
          </a:xfrm>
          <a:prstGeom prst="rect">
            <a:avLst/>
          </a:prstGeom>
        </p:spPr>
        <p:txBody>
          <a:bodyPr wrap="none">
            <a:spAutoFit/>
          </a:bodyPr>
          <a:lstStyle/>
          <a:p>
            <a:r>
              <a:rPr lang="en-US" dirty="0"/>
              <a:t>Source: Civic Life in America</a:t>
            </a:r>
          </a:p>
        </p:txBody>
      </p:sp>
    </p:spTree>
    <p:extLst>
      <p:ext uri="{BB962C8B-B14F-4D97-AF65-F5344CB8AC3E}">
        <p14:creationId xmlns:p14="http://schemas.microsoft.com/office/powerpoint/2010/main" val="12125424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9376" y="742328"/>
            <a:ext cx="6965245" cy="1202485"/>
          </a:xfrm>
        </p:spPr>
        <p:txBody>
          <a:bodyPr>
            <a:normAutofit/>
          </a:bodyPr>
          <a:lstStyle/>
          <a:p>
            <a:r>
              <a:rPr lang="en-US" sz="3600" dirty="0">
                <a:latin typeface="Adobe Caslon Pro" pitchFamily="18" charset="0"/>
              </a:rPr>
              <a:t>Service</a:t>
            </a:r>
          </a:p>
        </p:txBody>
      </p:sp>
      <p:sp>
        <p:nvSpPr>
          <p:cNvPr id="3" name="Content Placeholder 2"/>
          <p:cNvSpPr>
            <a:spLocks noGrp="1"/>
          </p:cNvSpPr>
          <p:nvPr>
            <p:ph idx="1"/>
          </p:nvPr>
        </p:nvSpPr>
        <p:spPr>
          <a:xfrm>
            <a:off x="1473797" y="1752600"/>
            <a:ext cx="6196405" cy="3603812"/>
          </a:xfrm>
        </p:spPr>
        <p:txBody>
          <a:bodyPr/>
          <a:lstStyle/>
          <a:p>
            <a:r>
              <a:rPr lang="en-US" dirty="0">
                <a:latin typeface="Adobe Caslon Pro" pitchFamily="18" charset="0"/>
              </a:rPr>
              <a:t>Formal or informal volunteering</a:t>
            </a:r>
          </a:p>
          <a:p>
            <a:pPr lvl="1"/>
            <a:r>
              <a:rPr lang="en-US" sz="2000" dirty="0">
                <a:latin typeface="Adobe Caslon Pro" pitchFamily="18" charset="0"/>
              </a:rPr>
              <a:t>Jury</a:t>
            </a:r>
            <a:r>
              <a:rPr lang="zh-CN" altLang="en-US" sz="2000" dirty="0">
                <a:latin typeface="Adobe Caslon Pro" pitchFamily="18" charset="0"/>
              </a:rPr>
              <a:t>（陪審團）</a:t>
            </a:r>
            <a:r>
              <a:rPr lang="en-US" sz="2000" dirty="0">
                <a:latin typeface="Adobe Caslon Pro" pitchFamily="18" charset="0"/>
              </a:rPr>
              <a:t> duties</a:t>
            </a:r>
          </a:p>
        </p:txBody>
      </p:sp>
      <p:pic>
        <p:nvPicPr>
          <p:cNvPr id="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3429000"/>
            <a:ext cx="2804988" cy="176534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 name="Picture 6" descr="A picture containing text, book&#10;&#10;Description automatically generated">
            <a:extLst>
              <a:ext uri="{FF2B5EF4-FFF2-40B4-BE49-F238E27FC236}">
                <a16:creationId xmlns:a16="http://schemas.microsoft.com/office/drawing/2014/main" id="{F25CC295-16A4-9148-9364-783AB70D385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38800" y="2305672"/>
            <a:ext cx="2683098" cy="3810000"/>
          </a:xfrm>
          <a:prstGeom prst="rect">
            <a:avLst/>
          </a:prstGeom>
        </p:spPr>
      </p:pic>
      <p:pic>
        <p:nvPicPr>
          <p:cNvPr id="9" name="Picture 8" descr="A picture containing text, person, person, newspaper&#10;&#10;Description automatically generated">
            <a:extLst>
              <a:ext uri="{FF2B5EF4-FFF2-40B4-BE49-F238E27FC236}">
                <a16:creationId xmlns:a16="http://schemas.microsoft.com/office/drawing/2014/main" id="{B9FDE73D-37A4-494C-A1C9-742C73C6FC9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38555" y="2800972"/>
            <a:ext cx="1955800" cy="2819400"/>
          </a:xfrm>
          <a:prstGeom prst="rect">
            <a:avLst/>
          </a:prstGeom>
        </p:spPr>
      </p:pic>
    </p:spTree>
    <p:extLst>
      <p:ext uri="{BB962C8B-B14F-4D97-AF65-F5344CB8AC3E}">
        <p14:creationId xmlns:p14="http://schemas.microsoft.com/office/powerpoint/2010/main" val="1162160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9376" y="742328"/>
            <a:ext cx="6965245" cy="1202485"/>
          </a:xfrm>
        </p:spPr>
        <p:txBody>
          <a:bodyPr>
            <a:normAutofit/>
          </a:bodyPr>
          <a:lstStyle/>
          <a:p>
            <a:r>
              <a:rPr lang="en-US" sz="3600" dirty="0">
                <a:latin typeface="Adobe Caslon Pro" pitchFamily="18" charset="0"/>
              </a:rPr>
              <a:t>Service</a:t>
            </a:r>
          </a:p>
        </p:txBody>
      </p:sp>
      <p:sp>
        <p:nvSpPr>
          <p:cNvPr id="3" name="Content Placeholder 2"/>
          <p:cNvSpPr>
            <a:spLocks noGrp="1"/>
          </p:cNvSpPr>
          <p:nvPr>
            <p:ph idx="1"/>
          </p:nvPr>
        </p:nvSpPr>
        <p:spPr>
          <a:xfrm>
            <a:off x="1473797" y="1752600"/>
            <a:ext cx="6196405" cy="3603812"/>
          </a:xfrm>
        </p:spPr>
        <p:txBody>
          <a:bodyPr/>
          <a:lstStyle/>
          <a:p>
            <a:r>
              <a:rPr lang="en-US" dirty="0">
                <a:latin typeface="Adobe Caslon Pro" pitchFamily="18" charset="0"/>
              </a:rPr>
              <a:t>Formal or informal volunteering</a:t>
            </a:r>
          </a:p>
          <a:p>
            <a:pPr lvl="1"/>
            <a:r>
              <a:rPr lang="en-US" sz="2000" dirty="0">
                <a:latin typeface="Adobe Caslon Pro" pitchFamily="18" charset="0"/>
              </a:rPr>
              <a:t>Jury duties</a:t>
            </a:r>
          </a:p>
          <a:p>
            <a:pPr lvl="1"/>
            <a:r>
              <a:rPr lang="en-US" sz="2000" dirty="0">
                <a:latin typeface="Adobe Caslon Pro" pitchFamily="18" charset="0"/>
              </a:rPr>
              <a:t>Community works</a:t>
            </a:r>
          </a:p>
          <a:p>
            <a:pPr lvl="1"/>
            <a:r>
              <a:rPr lang="en-US" altLang="zh-CN" sz="2000" dirty="0">
                <a:latin typeface="Adobe Caslon Pro" pitchFamily="18" charset="0"/>
              </a:rPr>
              <a:t>Other social works (religious, charity, youth-school, health, or culture-arts)</a:t>
            </a:r>
          </a:p>
          <a:p>
            <a:pPr lvl="1"/>
            <a:r>
              <a:rPr lang="en-US" sz="2000" dirty="0"/>
              <a:t>Community Service Orders (CSO) for law offenders</a:t>
            </a:r>
            <a:endParaRPr lang="en-US" sz="2000" dirty="0">
              <a:latin typeface="Adobe Caslon Pro" pitchFamily="18" charset="0"/>
            </a:endParaRPr>
          </a:p>
        </p:txBody>
      </p:sp>
      <p:pic>
        <p:nvPicPr>
          <p:cNvPr id="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1600" y="4029256"/>
            <a:ext cx="3276600" cy="20621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 name="Picture 5" descr="DSC0095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57800" y="4025628"/>
            <a:ext cx="2811178" cy="206579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3829372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latin typeface="Adobe Caslon Pro" pitchFamily="18" charset="0"/>
              </a:rPr>
              <a:t>Group participation</a:t>
            </a:r>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91200" y="2590800"/>
            <a:ext cx="2625970" cy="17526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3" name="Content Placeholder 2"/>
          <p:cNvSpPr>
            <a:spLocks noGrp="1"/>
          </p:cNvSpPr>
          <p:nvPr>
            <p:ph idx="1"/>
          </p:nvPr>
        </p:nvSpPr>
        <p:spPr>
          <a:xfrm>
            <a:off x="1112521" y="2133600"/>
            <a:ext cx="4480559" cy="3603812"/>
          </a:xfrm>
        </p:spPr>
        <p:txBody>
          <a:bodyPr/>
          <a:lstStyle/>
          <a:p>
            <a:r>
              <a:rPr lang="en-US" dirty="0">
                <a:latin typeface="Adobe Caslon Pro" pitchFamily="18" charset="0"/>
              </a:rPr>
              <a:t>Sports or recreational</a:t>
            </a:r>
            <a:r>
              <a:rPr lang="zh-CN" altLang="en-US" dirty="0">
                <a:latin typeface="Adobe Caslon Pro" pitchFamily="18" charset="0"/>
              </a:rPr>
              <a:t>（休閒）</a:t>
            </a:r>
            <a:r>
              <a:rPr lang="en-US" dirty="0">
                <a:latin typeface="Adobe Caslon Pro" pitchFamily="18" charset="0"/>
              </a:rPr>
              <a:t> groups </a:t>
            </a:r>
          </a:p>
          <a:p>
            <a:r>
              <a:rPr lang="en-US" dirty="0">
                <a:latin typeface="Adobe Caslon Pro" pitchFamily="18" charset="0"/>
              </a:rPr>
              <a:t>Service or civic associations</a:t>
            </a:r>
          </a:p>
          <a:p>
            <a:r>
              <a:rPr lang="en-US" dirty="0">
                <a:latin typeface="Adobe Caslon Pro" pitchFamily="18" charset="0"/>
              </a:rPr>
              <a:t>School, neighborhood, or community groups</a:t>
            </a:r>
          </a:p>
          <a:p>
            <a:r>
              <a:rPr lang="en-US" dirty="0">
                <a:latin typeface="Adobe Caslon Pro" pitchFamily="18" charset="0"/>
              </a:rPr>
              <a:t>Church</a:t>
            </a:r>
            <a:r>
              <a:rPr lang="zh-CN" altLang="en-US" dirty="0">
                <a:latin typeface="Adobe Caslon Pro" pitchFamily="18" charset="0"/>
              </a:rPr>
              <a:t>（教會）</a:t>
            </a:r>
            <a:r>
              <a:rPr lang="en-US" dirty="0">
                <a:latin typeface="Adobe Caslon Pro" pitchFamily="18" charset="0"/>
              </a:rPr>
              <a:t> or religious groups </a:t>
            </a:r>
          </a:p>
        </p:txBody>
      </p:sp>
      <p:pic>
        <p:nvPicPr>
          <p:cNvPr id="205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27074" y="4343400"/>
            <a:ext cx="3193174" cy="189411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6" name="Picture 5" descr="bowling sign"/>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720385" y="4495800"/>
            <a:ext cx="2308815" cy="1723532"/>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3032530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05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0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dirty="0"/>
          </a:p>
        </p:txBody>
      </p:sp>
      <p:sp>
        <p:nvSpPr>
          <p:cNvPr id="4" name="Oval 3"/>
          <p:cNvSpPr/>
          <p:nvPr/>
        </p:nvSpPr>
        <p:spPr>
          <a:xfrm>
            <a:off x="1828800" y="2743200"/>
            <a:ext cx="2057400" cy="2057400"/>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5">
                    <a:lumMod val="50000"/>
                  </a:schemeClr>
                </a:solidFill>
              </a:rPr>
              <a:t>Civic Engagement</a:t>
            </a:r>
          </a:p>
          <a:p>
            <a:pPr algn="ctr"/>
            <a:r>
              <a:rPr lang="zh-CN" altLang="en-US" dirty="0">
                <a:solidFill>
                  <a:schemeClr val="accent5">
                    <a:lumMod val="50000"/>
                  </a:schemeClr>
                </a:solidFill>
              </a:rPr>
              <a:t>公民參與</a:t>
            </a:r>
            <a:endParaRPr lang="en-US" dirty="0">
              <a:solidFill>
                <a:schemeClr val="accent5">
                  <a:lumMod val="50000"/>
                </a:schemeClr>
              </a:solidFill>
            </a:endParaRPr>
          </a:p>
        </p:txBody>
      </p:sp>
      <p:sp>
        <p:nvSpPr>
          <p:cNvPr id="5" name="Oval 4"/>
          <p:cNvSpPr/>
          <p:nvPr/>
        </p:nvSpPr>
        <p:spPr>
          <a:xfrm>
            <a:off x="5334000" y="2780963"/>
            <a:ext cx="2057400" cy="2057400"/>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5">
                    <a:lumMod val="50000"/>
                  </a:schemeClr>
                </a:solidFill>
              </a:rPr>
              <a:t>Journalism</a:t>
            </a:r>
          </a:p>
        </p:txBody>
      </p:sp>
      <p:cxnSp>
        <p:nvCxnSpPr>
          <p:cNvPr id="7" name="Straight Arrow Connector 6"/>
          <p:cNvCxnSpPr>
            <a:endCxn id="5" idx="2"/>
          </p:cNvCxnSpPr>
          <p:nvPr/>
        </p:nvCxnSpPr>
        <p:spPr>
          <a:xfrm flipV="1">
            <a:off x="3886200" y="3809663"/>
            <a:ext cx="1447800" cy="3708"/>
          </a:xfrm>
          <a:prstGeom prst="straightConnector1">
            <a:avLst/>
          </a:prstGeom>
          <a:ln w="50800">
            <a:solidFill>
              <a:schemeClr val="accent1">
                <a:lumMod val="50000"/>
              </a:schemeClr>
            </a:solidFill>
            <a:headEnd type="arrow"/>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22752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2500" y="914400"/>
            <a:ext cx="7315200" cy="1202485"/>
          </a:xfrm>
        </p:spPr>
        <p:txBody>
          <a:bodyPr>
            <a:noAutofit/>
          </a:bodyPr>
          <a:lstStyle/>
          <a:p>
            <a:r>
              <a:rPr lang="en-US" sz="3600" dirty="0">
                <a:latin typeface="Adobe Caslon Pro" pitchFamily="18" charset="0"/>
              </a:rPr>
              <a:t>Connecting to Information &amp; Events</a:t>
            </a:r>
            <a:br>
              <a:rPr lang="en-US" sz="3600" dirty="0">
                <a:latin typeface="Adobe Caslon Pro" pitchFamily="18" charset="0"/>
              </a:rPr>
            </a:br>
            <a:endParaRPr lang="en-US" sz="3600" dirty="0">
              <a:latin typeface="Adobe Caslon Pro" pitchFamily="18" charset="0"/>
            </a:endParaRPr>
          </a:p>
        </p:txBody>
      </p:sp>
      <p:sp>
        <p:nvSpPr>
          <p:cNvPr id="3" name="Content Placeholder 2"/>
          <p:cNvSpPr>
            <a:spLocks noGrp="1"/>
          </p:cNvSpPr>
          <p:nvPr>
            <p:ph idx="1"/>
          </p:nvPr>
        </p:nvSpPr>
        <p:spPr/>
        <p:txBody>
          <a:bodyPr/>
          <a:lstStyle/>
          <a:p>
            <a:r>
              <a:rPr lang="en-US" dirty="0">
                <a:latin typeface="Adobe Caslon Pro" pitchFamily="18" charset="0"/>
              </a:rPr>
              <a:t>Pay attention to news reports on civic issues</a:t>
            </a:r>
          </a:p>
          <a:p>
            <a:r>
              <a:rPr lang="en-US" dirty="0">
                <a:latin typeface="Adobe Caslon Pro" pitchFamily="18" charset="0"/>
              </a:rPr>
              <a:t>Become informed about government’s officials and activities </a:t>
            </a:r>
          </a:p>
          <a:p>
            <a:r>
              <a:rPr lang="en-US" dirty="0">
                <a:latin typeface="Adobe Caslon Pro" pitchFamily="18" charset="0"/>
              </a:rPr>
              <a:t>Participate in political discussions </a:t>
            </a:r>
          </a:p>
          <a:p>
            <a:endParaRPr lang="en-US" dirty="0">
              <a:latin typeface="Adobe Caslon Pro" pitchFamily="18" charset="0"/>
            </a:endParaRPr>
          </a:p>
          <a:p>
            <a:pPr marL="0" indent="0">
              <a:buNone/>
            </a:pPr>
            <a:endParaRPr lang="en-US" dirty="0">
              <a:latin typeface="Adobe Caslon Pro" pitchFamily="18" charset="0"/>
            </a:endParaRP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4900" y="4114800"/>
            <a:ext cx="3390900" cy="203454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val="2459293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Social Connectedness</a:t>
            </a:r>
            <a:br>
              <a:rPr lang="en-US" sz="3600" dirty="0"/>
            </a:br>
            <a:endParaRPr lang="en-US" sz="3600" dirty="0"/>
          </a:p>
        </p:txBody>
      </p:sp>
      <p:sp>
        <p:nvSpPr>
          <p:cNvPr id="3" name="Content Placeholder 2"/>
          <p:cNvSpPr>
            <a:spLocks noGrp="1"/>
          </p:cNvSpPr>
          <p:nvPr>
            <p:ph idx="1"/>
          </p:nvPr>
        </p:nvSpPr>
        <p:spPr>
          <a:xfrm>
            <a:off x="1066800" y="2119257"/>
            <a:ext cx="4343400" cy="3603812"/>
          </a:xfrm>
        </p:spPr>
        <p:txBody>
          <a:bodyPr>
            <a:normAutofit lnSpcReduction="10000"/>
          </a:bodyPr>
          <a:lstStyle/>
          <a:p>
            <a:r>
              <a:rPr lang="en-US" dirty="0">
                <a:latin typeface="Adobe Caslon Pro" pitchFamily="18" charset="0"/>
              </a:rPr>
              <a:t>Talking to friends and family</a:t>
            </a:r>
          </a:p>
          <a:p>
            <a:r>
              <a:rPr lang="en-US" dirty="0">
                <a:latin typeface="Adobe Caslon Pro" pitchFamily="18" charset="0"/>
              </a:rPr>
              <a:t>Have dinners with other household members</a:t>
            </a:r>
          </a:p>
          <a:p>
            <a:r>
              <a:rPr lang="en-US" dirty="0">
                <a:latin typeface="Adobe Caslon Pro" pitchFamily="18" charset="0"/>
              </a:rPr>
              <a:t>Talking to neighbors </a:t>
            </a:r>
          </a:p>
          <a:p>
            <a:r>
              <a:rPr lang="en-US" dirty="0">
                <a:latin typeface="Adobe Caslon Pro" pitchFamily="18" charset="0"/>
              </a:rPr>
              <a:t>Exchanging favors with neighbors</a:t>
            </a:r>
          </a:p>
          <a:p>
            <a:r>
              <a:rPr lang="en-US" dirty="0">
                <a:latin typeface="Adobe Caslon Pro" pitchFamily="18" charset="0"/>
              </a:rPr>
              <a:t>Making friends with people very different background</a:t>
            </a:r>
          </a:p>
        </p:txBody>
      </p:sp>
      <p:pic>
        <p:nvPicPr>
          <p:cNvPr id="4" name="Picture 3" descr="Picasso Joy and Peac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31974" y="2209800"/>
            <a:ext cx="2873826" cy="293766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 name="Rectangle 4"/>
          <p:cNvSpPr/>
          <p:nvPr/>
        </p:nvSpPr>
        <p:spPr>
          <a:xfrm>
            <a:off x="4938682" y="6400800"/>
            <a:ext cx="4205318" cy="369332"/>
          </a:xfrm>
          <a:prstGeom prst="rect">
            <a:avLst/>
          </a:prstGeom>
        </p:spPr>
        <p:txBody>
          <a:bodyPr wrap="none">
            <a:spAutoFit/>
          </a:bodyPr>
          <a:lstStyle/>
          <a:p>
            <a:r>
              <a:rPr lang="en-US" dirty="0"/>
              <a:t>Source: The Commission on Youth (2010)</a:t>
            </a:r>
          </a:p>
        </p:txBody>
      </p:sp>
    </p:spTree>
    <p:extLst>
      <p:ext uri="{BB962C8B-B14F-4D97-AF65-F5344CB8AC3E}">
        <p14:creationId xmlns:p14="http://schemas.microsoft.com/office/powerpoint/2010/main" val="63584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Political Action</a:t>
            </a:r>
          </a:p>
        </p:txBody>
      </p:sp>
      <p:sp>
        <p:nvSpPr>
          <p:cNvPr id="3" name="Content Placeholder 2"/>
          <p:cNvSpPr>
            <a:spLocks noGrp="1"/>
          </p:cNvSpPr>
          <p:nvPr>
            <p:ph idx="1"/>
          </p:nvPr>
        </p:nvSpPr>
        <p:spPr>
          <a:xfrm>
            <a:off x="990600" y="2133600"/>
            <a:ext cx="4099559" cy="3603812"/>
          </a:xfrm>
        </p:spPr>
        <p:txBody>
          <a:bodyPr>
            <a:normAutofit/>
          </a:bodyPr>
          <a:lstStyle/>
          <a:p>
            <a:r>
              <a:rPr lang="en-US" dirty="0">
                <a:latin typeface="Adobe Caslon Pro" pitchFamily="18" charset="0"/>
              </a:rPr>
              <a:t>Supporting a party or a candidate </a:t>
            </a:r>
          </a:p>
          <a:p>
            <a:r>
              <a:rPr lang="en-US" dirty="0">
                <a:latin typeface="Adobe Caslon Pro" pitchFamily="18" charset="0"/>
              </a:rPr>
              <a:t>Participating in a demonstration</a:t>
            </a:r>
            <a:r>
              <a:rPr lang="zh-CN" altLang="en-US" dirty="0">
                <a:latin typeface="Adobe Caslon Pro" pitchFamily="18" charset="0"/>
              </a:rPr>
              <a:t>（示威）</a:t>
            </a:r>
            <a:endParaRPr lang="en-US" dirty="0">
              <a:latin typeface="Adobe Caslon Pro" pitchFamily="18" charset="0"/>
            </a:endParaRPr>
          </a:p>
          <a:p>
            <a:r>
              <a:rPr lang="en-US" dirty="0">
                <a:latin typeface="Adobe Caslon Pro" pitchFamily="18" charset="0"/>
              </a:rPr>
              <a:t>Contacting a public official</a:t>
            </a:r>
            <a:r>
              <a:rPr lang="zh-CN" altLang="en-US" dirty="0">
                <a:latin typeface="Adobe Caslon Pro" pitchFamily="18" charset="0"/>
              </a:rPr>
              <a:t>（公職人員）</a:t>
            </a:r>
            <a:endParaRPr lang="en-US" dirty="0">
              <a:latin typeface="Adobe Caslon Pro" pitchFamily="18" charset="0"/>
            </a:endParaRPr>
          </a:p>
          <a:p>
            <a:r>
              <a:rPr lang="en-US" dirty="0">
                <a:latin typeface="Adobe Caslon Pro" pitchFamily="18" charset="0"/>
              </a:rPr>
              <a:t>Buying or boycotting based on values</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67400" y="1828800"/>
            <a:ext cx="2323995" cy="2286000"/>
          </a:xfrm>
          <a:prstGeom prst="rect">
            <a:avLst/>
          </a:prstGeom>
        </p:spPr>
      </p:pic>
      <p:pic>
        <p:nvPicPr>
          <p:cNvPr id="4" name="Picture 3" descr="Screenshot of Google Chrome (2-13-19, 15-46-33).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57800" y="4267200"/>
            <a:ext cx="3618914" cy="2057400"/>
          </a:xfrm>
          <a:prstGeom prst="rect">
            <a:avLst/>
          </a:prstGeom>
        </p:spPr>
      </p:pic>
    </p:spTree>
    <p:extLst>
      <p:ext uri="{BB962C8B-B14F-4D97-AF65-F5344CB8AC3E}">
        <p14:creationId xmlns:p14="http://schemas.microsoft.com/office/powerpoint/2010/main" val="3490719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47800" y="1295400"/>
            <a:ext cx="6196405" cy="4137212"/>
          </a:xfrm>
        </p:spPr>
        <p:txBody>
          <a:bodyPr/>
          <a:lstStyle/>
          <a:p>
            <a:r>
              <a:rPr lang="en-US" dirty="0">
                <a:latin typeface="Adobe Caslon Pro" pitchFamily="18" charset="0"/>
              </a:rPr>
              <a:t>Note that these five areas are NOT mutually exclusive</a:t>
            </a:r>
            <a:r>
              <a:rPr lang="zh-CN" altLang="en-US" dirty="0">
                <a:latin typeface="Adobe Caslon Pro" pitchFamily="18" charset="0"/>
              </a:rPr>
              <a:t>（相互排斥）</a:t>
            </a:r>
            <a:endParaRPr lang="en-US" dirty="0">
              <a:latin typeface="Adobe Caslon Pro" pitchFamily="18" charset="0"/>
            </a:endParaRPr>
          </a:p>
          <a:p>
            <a:endParaRPr lang="en-US" dirty="0">
              <a:latin typeface="Adobe Caslon Pro" pitchFamily="18" charset="0"/>
            </a:endParaRPr>
          </a:p>
          <a:p>
            <a:r>
              <a:rPr lang="en-US" dirty="0">
                <a:latin typeface="Adobe Caslon Pro" pitchFamily="18" charset="0"/>
              </a:rPr>
              <a:t>An example of crowd-sourced constitution proposal in Iceland in 2012</a:t>
            </a:r>
          </a:p>
        </p:txBody>
      </p:sp>
      <p:pic>
        <p:nvPicPr>
          <p:cNvPr id="4098" name="Picture 2" descr="http://6.mshcdn.com/wp-content/uploads/2011/07/Iceland-Image-Mashabl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66924" y="3657600"/>
            <a:ext cx="2452424" cy="1532765"/>
          </a:xfrm>
          <a:prstGeom prst="rect">
            <a:avLst/>
          </a:prstGeom>
          <a:noFill/>
          <a:extLst>
            <a:ext uri="{909E8E84-426E-40dd-AFC4-6F175D3DCCD1}">
              <a14:hiddenFill xmlns:a14="http://schemas.microsoft.com/office/drawing/2010/main" xmlns="">
                <a:solidFill>
                  <a:srgbClr val="FFFFFF"/>
                </a:solidFill>
              </a14:hiddenFill>
            </a:ext>
          </a:extLst>
        </p:spPr>
      </p:pic>
      <p:sp>
        <p:nvSpPr>
          <p:cNvPr id="4" name="Rectangle 3"/>
          <p:cNvSpPr/>
          <p:nvPr/>
        </p:nvSpPr>
        <p:spPr>
          <a:xfrm>
            <a:off x="1219200" y="3657600"/>
            <a:ext cx="4572000" cy="2308324"/>
          </a:xfrm>
          <a:prstGeom prst="rect">
            <a:avLst/>
          </a:prstGeom>
          <a:solidFill>
            <a:schemeClr val="bg2">
              <a:lumMod val="90000"/>
            </a:schemeClr>
          </a:solidFill>
        </p:spPr>
        <p:txBody>
          <a:bodyPr>
            <a:spAutoFit/>
          </a:bodyPr>
          <a:lstStyle/>
          <a:p>
            <a:r>
              <a:rPr lang="en-US" sz="1600" dirty="0"/>
              <a:t>A group of 25 citizens presented a draft of the constitution to Iceland’s parliament. The group, which is made up of ordinary residents, compiled the document online with the help of others. The constitution council posted the first draft in April on its </a:t>
            </a:r>
            <a:r>
              <a:rPr lang="en-US" sz="1600" dirty="0">
                <a:hlinkClick r:id="rId4"/>
              </a:rPr>
              <a:t>website</a:t>
            </a:r>
            <a:r>
              <a:rPr lang="en-US" sz="1600" dirty="0"/>
              <a:t> and then let citizens comment via a </a:t>
            </a:r>
            <a:r>
              <a:rPr lang="en-US" sz="1600" dirty="0">
                <a:hlinkClick r:id="rId5"/>
              </a:rPr>
              <a:t>Facebook Page</a:t>
            </a:r>
            <a:r>
              <a:rPr lang="en-US" sz="1600" dirty="0"/>
              <a:t>. The council members are also </a:t>
            </a:r>
            <a:r>
              <a:rPr lang="en-US" sz="1600" dirty="0">
                <a:hlinkClick r:id="rId6"/>
              </a:rPr>
              <a:t>active on Twitter</a:t>
            </a:r>
            <a:r>
              <a:rPr lang="en-US" sz="1600" dirty="0"/>
              <a:t>, post videos of themselves on YouTube and put pictures on Flickr.</a:t>
            </a:r>
          </a:p>
        </p:txBody>
      </p:sp>
    </p:spTree>
    <p:extLst>
      <p:ext uri="{BB962C8B-B14F-4D97-AF65-F5344CB8AC3E}">
        <p14:creationId xmlns:p14="http://schemas.microsoft.com/office/powerpoint/2010/main" val="3531987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0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2514600"/>
            <a:ext cx="6965245" cy="1202485"/>
          </a:xfrm>
        </p:spPr>
        <p:txBody>
          <a:bodyPr>
            <a:normAutofit fontScale="90000"/>
          </a:bodyPr>
          <a:lstStyle/>
          <a:p>
            <a:r>
              <a:rPr lang="en-US" altLang="zh-HK" dirty="0"/>
              <a:t>Perspectives on Civic Engagement and Its Relationship with Media</a:t>
            </a:r>
            <a:endParaRPr lang="zh-HK" altLang="en-US" dirty="0"/>
          </a:p>
        </p:txBody>
      </p:sp>
    </p:spTree>
    <p:extLst>
      <p:ext uri="{BB962C8B-B14F-4D97-AF65-F5344CB8AC3E}">
        <p14:creationId xmlns:p14="http://schemas.microsoft.com/office/powerpoint/2010/main" val="20719845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202485"/>
          </a:xfrm>
        </p:spPr>
        <p:txBody>
          <a:bodyPr>
            <a:normAutofit/>
          </a:bodyPr>
          <a:lstStyle/>
          <a:p>
            <a:r>
              <a:rPr lang="en-US" sz="2800" b="1" dirty="0">
                <a:latin typeface="Adobe Caslon Pro" pitchFamily="18" charset="0"/>
              </a:rPr>
              <a:t>Pessimistic</a:t>
            </a:r>
            <a:r>
              <a:rPr lang="zh-CN" altLang="en-US" sz="2800" b="1" dirty="0">
                <a:latin typeface="Adobe Caslon Pro" pitchFamily="18" charset="0"/>
              </a:rPr>
              <a:t>（悲觀的）</a:t>
            </a:r>
            <a:r>
              <a:rPr lang="en-US" sz="2800" b="1" dirty="0">
                <a:latin typeface="Adobe Caslon Pro" pitchFamily="18" charset="0"/>
              </a:rPr>
              <a:t> Trends in America Back in 1980/90s</a:t>
            </a:r>
          </a:p>
        </p:txBody>
      </p:sp>
      <p:sp>
        <p:nvSpPr>
          <p:cNvPr id="3" name="Content Placeholder 2"/>
          <p:cNvSpPr>
            <a:spLocks noGrp="1"/>
          </p:cNvSpPr>
          <p:nvPr>
            <p:ph idx="1"/>
          </p:nvPr>
        </p:nvSpPr>
        <p:spPr>
          <a:xfrm>
            <a:off x="1143000" y="2119257"/>
            <a:ext cx="4404360" cy="3603812"/>
          </a:xfrm>
        </p:spPr>
        <p:txBody>
          <a:bodyPr>
            <a:normAutofit fontScale="77500" lnSpcReduction="20000"/>
          </a:bodyPr>
          <a:lstStyle/>
          <a:p>
            <a:pPr marL="0" indent="0">
              <a:buNone/>
            </a:pPr>
            <a:r>
              <a:rPr lang="en-US" dirty="0">
                <a:latin typeface="Adobe Caslon Pro" pitchFamily="18" charset="0"/>
              </a:rPr>
              <a:t>The decline</a:t>
            </a:r>
            <a:r>
              <a:rPr lang="zh-CN" altLang="en-US" dirty="0">
                <a:latin typeface="Adobe Caslon Pro" pitchFamily="18" charset="0"/>
              </a:rPr>
              <a:t>（衰退）</a:t>
            </a:r>
            <a:r>
              <a:rPr lang="en-US" dirty="0">
                <a:latin typeface="Adobe Caslon Pro" pitchFamily="18" charset="0"/>
              </a:rPr>
              <a:t> of civic engagement</a:t>
            </a:r>
          </a:p>
          <a:p>
            <a:r>
              <a:rPr lang="en-US" dirty="0">
                <a:latin typeface="Adobe Caslon Pro" pitchFamily="18" charset="0"/>
              </a:rPr>
              <a:t>Voting: Only 60% registered and 58% voted </a:t>
            </a:r>
          </a:p>
          <a:p>
            <a:r>
              <a:rPr lang="en-US" dirty="0">
                <a:latin typeface="Adobe Caslon Pro" pitchFamily="18" charset="0"/>
              </a:rPr>
              <a:t>Participation in any types of social groups/associations fell significantly</a:t>
            </a:r>
          </a:p>
          <a:p>
            <a:r>
              <a:rPr lang="en-US" dirty="0">
                <a:latin typeface="Adobe Caslon Pro" pitchFamily="18" charset="0"/>
              </a:rPr>
              <a:t>Volunteering work increases slightly, but mainly on a micro-level</a:t>
            </a:r>
          </a:p>
          <a:p>
            <a:r>
              <a:rPr lang="en-US" dirty="0">
                <a:latin typeface="Adobe Caslon Pro" pitchFamily="18" charset="0"/>
              </a:rPr>
              <a:t>Pay less attention to the news</a:t>
            </a:r>
          </a:p>
          <a:p>
            <a:r>
              <a:rPr lang="en-US" dirty="0">
                <a:latin typeface="Adobe Caslon Pro" pitchFamily="18" charset="0"/>
              </a:rPr>
              <a:t>College graduates know as much about politics as the average high school senior did fifty years ago</a:t>
            </a:r>
          </a:p>
          <a:p>
            <a:pPr marL="0" indent="0">
              <a:buNone/>
            </a:pPr>
            <a:endParaRPr lang="en-US" dirty="0">
              <a:latin typeface="Adobe Caslon Pro" pitchFamily="18" charset="0"/>
            </a:endParaRPr>
          </a:p>
          <a:p>
            <a:pPr marL="0" indent="0">
              <a:buNone/>
            </a:pPr>
            <a:endParaRPr lang="en-US" dirty="0">
              <a:latin typeface="Adobe Caslon Pro" pitchFamily="18" charset="0"/>
            </a:endParaRPr>
          </a:p>
        </p:txBody>
      </p:sp>
      <p:pic>
        <p:nvPicPr>
          <p:cNvPr id="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62600" y="1752600"/>
            <a:ext cx="2576513" cy="40814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822086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43000" y="2119257"/>
            <a:ext cx="4404360" cy="3603812"/>
          </a:xfrm>
        </p:spPr>
        <p:txBody>
          <a:bodyPr>
            <a:normAutofit/>
          </a:bodyPr>
          <a:lstStyle/>
          <a:p>
            <a:pPr marL="0" indent="0">
              <a:buNone/>
            </a:pPr>
            <a:r>
              <a:rPr lang="en-US" dirty="0">
                <a:latin typeface="Adobe Caslon Pro" pitchFamily="18" charset="0"/>
              </a:rPr>
              <a:t>The decline of civic engagement</a:t>
            </a:r>
          </a:p>
          <a:p>
            <a:endParaRPr lang="en-US" dirty="0">
              <a:latin typeface="Adobe Caslon Pro" pitchFamily="18" charset="0"/>
            </a:endParaRPr>
          </a:p>
          <a:p>
            <a:r>
              <a:rPr lang="en-US" dirty="0">
                <a:latin typeface="Adobe Caslon Pro" pitchFamily="18" charset="0"/>
              </a:rPr>
              <a:t>Mass media and modern technology are attacked as promoting social isolation:  </a:t>
            </a:r>
          </a:p>
          <a:p>
            <a:pPr lvl="1"/>
            <a:r>
              <a:rPr lang="en-US" sz="2000" dirty="0">
                <a:latin typeface="Adobe Caslon Pro" pitchFamily="18" charset="0"/>
              </a:rPr>
              <a:t>radio, television or video games </a:t>
            </a:r>
            <a:r>
              <a:rPr lang="en-US" sz="2000" b="1" dirty="0">
                <a:latin typeface="Adobe Caslon Pro" pitchFamily="18" charset="0"/>
              </a:rPr>
              <a:t>(Time replacement effect)</a:t>
            </a:r>
          </a:p>
        </p:txBody>
      </p:sp>
      <p:pic>
        <p:nvPicPr>
          <p:cNvPr id="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62600" y="1752600"/>
            <a:ext cx="2576513" cy="40814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122" name="Picture 2" descr="http://bp0.blogger.com/_L72Gs5A-5nU/ReuEWOSnPPI/AAAAAAAAABU/BPqialXyU_Q/s400/bowling+alone.bmp"/>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62599" y="4147394"/>
            <a:ext cx="2576513" cy="2108057"/>
          </a:xfrm>
          <a:prstGeom prst="rect">
            <a:avLst/>
          </a:prstGeom>
          <a:noFill/>
          <a:extLst>
            <a:ext uri="{909E8E84-426E-40dd-AFC4-6F175D3DCCD1}">
              <a14:hiddenFill xmlns:a14="http://schemas.microsoft.com/office/drawing/2010/main" xmlns="">
                <a:solidFill>
                  <a:srgbClr val="FFFFFF"/>
                </a:solidFill>
              </a14:hiddenFill>
            </a:ext>
          </a:extLst>
        </p:spPr>
      </p:pic>
      <p:sp>
        <p:nvSpPr>
          <p:cNvPr id="7" name="Title 1"/>
          <p:cNvSpPr>
            <a:spLocks noGrp="1"/>
          </p:cNvSpPr>
          <p:nvPr>
            <p:ph type="title"/>
          </p:nvPr>
        </p:nvSpPr>
        <p:spPr>
          <a:xfrm>
            <a:off x="685800" y="609600"/>
            <a:ext cx="7772400" cy="1202485"/>
          </a:xfrm>
        </p:spPr>
        <p:txBody>
          <a:bodyPr>
            <a:normAutofit/>
          </a:bodyPr>
          <a:lstStyle/>
          <a:p>
            <a:r>
              <a:rPr lang="en-US" sz="2800" b="1" dirty="0">
                <a:latin typeface="Adobe Caslon Pro" pitchFamily="18" charset="0"/>
              </a:rPr>
              <a:t>Pessimistic Trends in America Back to 1980/90s</a:t>
            </a:r>
          </a:p>
        </p:txBody>
      </p:sp>
    </p:spTree>
    <p:extLst>
      <p:ext uri="{BB962C8B-B14F-4D97-AF65-F5344CB8AC3E}">
        <p14:creationId xmlns:p14="http://schemas.microsoft.com/office/powerpoint/2010/main" val="1116280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Counter-Arguments</a:t>
            </a:r>
          </a:p>
        </p:txBody>
      </p:sp>
      <p:sp>
        <p:nvSpPr>
          <p:cNvPr id="3" name="Content Placeholder 2"/>
          <p:cNvSpPr>
            <a:spLocks noGrp="1"/>
          </p:cNvSpPr>
          <p:nvPr>
            <p:ph idx="1"/>
          </p:nvPr>
        </p:nvSpPr>
        <p:spPr>
          <a:xfrm>
            <a:off x="1295400" y="1981200"/>
            <a:ext cx="6629400" cy="4419600"/>
          </a:xfrm>
        </p:spPr>
        <p:txBody>
          <a:bodyPr>
            <a:normAutofit fontScale="92500" lnSpcReduction="20000"/>
          </a:bodyPr>
          <a:lstStyle/>
          <a:p>
            <a:r>
              <a:rPr lang="en-US" dirty="0">
                <a:latin typeface="Adobe Caslon Pro" pitchFamily="18" charset="0"/>
              </a:rPr>
              <a:t>Cross-national studies suggest that civic engagement changes dynamically across time and contexts</a:t>
            </a:r>
          </a:p>
          <a:p>
            <a:pPr lvl="1"/>
            <a:r>
              <a:rPr lang="en-US" dirty="0">
                <a:latin typeface="Adobe Caslon Pro" pitchFamily="18" charset="0"/>
              </a:rPr>
              <a:t>Has nothing to do with the emergence of mass media and new media</a:t>
            </a:r>
          </a:p>
          <a:p>
            <a:endParaRPr lang="en-US" dirty="0">
              <a:latin typeface="Adobe Caslon Pro" pitchFamily="18" charset="0"/>
            </a:endParaRPr>
          </a:p>
          <a:p>
            <a:r>
              <a:rPr lang="en-US" dirty="0">
                <a:latin typeface="Adobe Caslon Pro" pitchFamily="18" charset="0"/>
              </a:rPr>
              <a:t>Other scholars: civic activities may take different forms. Instead of bowling leagues, people integrate</a:t>
            </a:r>
            <a:r>
              <a:rPr lang="zh-CN" altLang="en-US" dirty="0">
                <a:latin typeface="Adobe Caslon Pro" pitchFamily="18" charset="0"/>
              </a:rPr>
              <a:t>（融入）</a:t>
            </a:r>
            <a:r>
              <a:rPr lang="en-US" dirty="0">
                <a:latin typeface="Adobe Caslon Pro" pitchFamily="18" charset="0"/>
              </a:rPr>
              <a:t> themselves into social networks and enhance their social capital via other online or offline groups</a:t>
            </a:r>
          </a:p>
          <a:p>
            <a:pPr lvl="1"/>
            <a:r>
              <a:rPr lang="en-US" dirty="0">
                <a:latin typeface="Adobe Caslon Pro" pitchFamily="18" charset="0"/>
              </a:rPr>
              <a:t>The 20-year decline in youth voting was ended in the 1992 election due to the establishment</a:t>
            </a:r>
            <a:r>
              <a:rPr lang="zh-CN" altLang="en-US" dirty="0">
                <a:latin typeface="Adobe Caslon Pro" pitchFamily="18" charset="0"/>
              </a:rPr>
              <a:t>（建立）</a:t>
            </a:r>
            <a:r>
              <a:rPr lang="en-US" dirty="0">
                <a:latin typeface="Adobe Caslon Pro" pitchFamily="18" charset="0"/>
              </a:rPr>
              <a:t> of Rock the Vote</a:t>
            </a:r>
          </a:p>
          <a:p>
            <a:pPr lvl="1"/>
            <a:endParaRPr lang="en-US" dirty="0">
              <a:latin typeface="Adobe Caslon Pro" pitchFamily="18" charset="0"/>
            </a:endParaRPr>
          </a:p>
        </p:txBody>
      </p:sp>
    </p:spTree>
    <p:extLst>
      <p:ext uri="{BB962C8B-B14F-4D97-AF65-F5344CB8AC3E}">
        <p14:creationId xmlns:p14="http://schemas.microsoft.com/office/powerpoint/2010/main" val="174834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40079" y="1295400"/>
            <a:ext cx="3093721" cy="3603812"/>
          </a:xfrm>
        </p:spPr>
        <p:txBody>
          <a:bodyPr>
            <a:noAutofit/>
          </a:bodyPr>
          <a:lstStyle/>
          <a:p>
            <a:r>
              <a:rPr lang="en-US" sz="2000" dirty="0"/>
              <a:t>Traditional political activities are most common among the well-educated and financially well-off, regardless of whether online or offline. </a:t>
            </a:r>
          </a:p>
          <a:p>
            <a:r>
              <a:rPr lang="en-US" sz="2000" dirty="0"/>
              <a:t>On social networking sites, income-related differences are more modest</a:t>
            </a:r>
            <a:r>
              <a:rPr lang="zh-CN" altLang="en-US" sz="2000" dirty="0"/>
              <a:t>（謙虛）</a:t>
            </a:r>
            <a:r>
              <a:rPr lang="en-US" sz="2000" dirty="0"/>
              <a:t> — but civic engagement in these spaces is still most prevalent</a:t>
            </a:r>
            <a:r>
              <a:rPr lang="zh-CN" altLang="en-US" sz="2000" dirty="0"/>
              <a:t>（盛行的）</a:t>
            </a:r>
            <a:r>
              <a:rPr lang="en-US" sz="2000" dirty="0"/>
              <a:t> among those with higher education.</a:t>
            </a: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74720" y="-35151"/>
            <a:ext cx="5669280" cy="6930022"/>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4" name="Rectangle 3"/>
          <p:cNvSpPr/>
          <p:nvPr/>
        </p:nvSpPr>
        <p:spPr>
          <a:xfrm>
            <a:off x="152400" y="6553200"/>
            <a:ext cx="8686800" cy="307777"/>
          </a:xfrm>
          <a:prstGeom prst="rect">
            <a:avLst/>
          </a:prstGeom>
        </p:spPr>
        <p:txBody>
          <a:bodyPr wrap="square">
            <a:spAutoFit/>
          </a:bodyPr>
          <a:lstStyle/>
          <a:p>
            <a:r>
              <a:rPr lang="en-US" sz="1400" dirty="0"/>
              <a:t>http://www.pewinternet.org/Infographics/2013/Civic-Engagement.aspx</a:t>
            </a:r>
          </a:p>
        </p:txBody>
      </p:sp>
      <p:sp>
        <p:nvSpPr>
          <p:cNvPr id="5" name="Rectangle 4"/>
          <p:cNvSpPr/>
          <p:nvPr/>
        </p:nvSpPr>
        <p:spPr>
          <a:xfrm>
            <a:off x="3429000" y="1371600"/>
            <a:ext cx="5715000" cy="3200400"/>
          </a:xfrm>
          <a:prstGeom prst="rect">
            <a:avLst/>
          </a:prstGeom>
          <a:noFill/>
          <a:ln w="38100" cmpd="sng">
            <a:solidFill>
              <a:srgbClr val="AA2B1E"/>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537122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Civic Engagement in the Digital Era</a:t>
            </a:r>
          </a:p>
        </p:txBody>
      </p:sp>
      <p:sp>
        <p:nvSpPr>
          <p:cNvPr id="3" name="Content Placeholder 2"/>
          <p:cNvSpPr>
            <a:spLocks noGrp="1"/>
          </p:cNvSpPr>
          <p:nvPr>
            <p:ph idx="1"/>
          </p:nvPr>
        </p:nvSpPr>
        <p:spPr>
          <a:xfrm>
            <a:off x="1463040" y="2119256"/>
            <a:ext cx="6196405" cy="3921161"/>
          </a:xfrm>
        </p:spPr>
        <p:txBody>
          <a:bodyPr>
            <a:normAutofit fontScale="77500" lnSpcReduction="20000"/>
          </a:bodyPr>
          <a:lstStyle/>
          <a:p>
            <a:r>
              <a:rPr lang="en-US" dirty="0"/>
              <a:t>Internet creates more bridges for civic connections and fosters</a:t>
            </a:r>
            <a:r>
              <a:rPr lang="zh-CN" altLang="en-US" dirty="0"/>
              <a:t>（促進）</a:t>
            </a:r>
            <a:r>
              <a:rPr lang="en-US" dirty="0"/>
              <a:t> more civic engagement among people with diverse backgrounds</a:t>
            </a:r>
          </a:p>
          <a:p>
            <a:endParaRPr lang="en-US" dirty="0"/>
          </a:p>
          <a:p>
            <a:r>
              <a:rPr lang="en-US" dirty="0"/>
              <a:t>Counter argument: The internet fosters </a:t>
            </a:r>
            <a:r>
              <a:rPr lang="en-US" b="1" dirty="0"/>
              <a:t>polarized</a:t>
            </a:r>
            <a:r>
              <a:rPr lang="en-US" dirty="0"/>
              <a:t> political views. Why?</a:t>
            </a:r>
          </a:p>
          <a:p>
            <a:pPr lvl="1"/>
            <a:r>
              <a:rPr lang="en-US" dirty="0"/>
              <a:t>Online anonymity</a:t>
            </a:r>
            <a:r>
              <a:rPr lang="zh-CN" altLang="en-US" dirty="0"/>
              <a:t>（匿名性）</a:t>
            </a:r>
            <a:r>
              <a:rPr lang="en-US" dirty="0"/>
              <a:t> promotes disinhibition and flaming</a:t>
            </a:r>
          </a:p>
          <a:p>
            <a:pPr lvl="1"/>
            <a:r>
              <a:rPr lang="en-US" dirty="0"/>
              <a:t>It also creates a space where people easily categorize</a:t>
            </a:r>
            <a:r>
              <a:rPr lang="zh-CN" altLang="en-US" dirty="0"/>
              <a:t>（歸類）</a:t>
            </a:r>
            <a:r>
              <a:rPr lang="en-US" dirty="0"/>
              <a:t> others based on membership to certain social categories (e.g., based on political orientation, gender, etc.) (Reicher et al., 1995)</a:t>
            </a:r>
          </a:p>
          <a:p>
            <a:pPr lvl="1"/>
            <a:r>
              <a:rPr lang="en-US" dirty="0"/>
              <a:t>Existing beliefs are reinforced</a:t>
            </a:r>
            <a:r>
              <a:rPr lang="zh-CN" altLang="en-US" dirty="0"/>
              <a:t>（強化）</a:t>
            </a:r>
            <a:r>
              <a:rPr lang="en-US" dirty="0"/>
              <a:t> in the process of categorizing ingroup and outgroup members</a:t>
            </a:r>
          </a:p>
          <a:p>
            <a:endParaRPr lang="en-US" dirty="0"/>
          </a:p>
        </p:txBody>
      </p:sp>
    </p:spTree>
    <p:extLst>
      <p:ext uri="{BB962C8B-B14F-4D97-AF65-F5344CB8AC3E}">
        <p14:creationId xmlns:p14="http://schemas.microsoft.com/office/powerpoint/2010/main" val="298283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dirty="0"/>
          </a:p>
        </p:txBody>
      </p:sp>
      <p:sp>
        <p:nvSpPr>
          <p:cNvPr id="4" name="Oval 3"/>
          <p:cNvSpPr/>
          <p:nvPr/>
        </p:nvSpPr>
        <p:spPr>
          <a:xfrm>
            <a:off x="1828800" y="2743200"/>
            <a:ext cx="2057400" cy="2057400"/>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5">
                    <a:lumMod val="50000"/>
                  </a:schemeClr>
                </a:solidFill>
              </a:rPr>
              <a:t>Civic Engagement</a:t>
            </a:r>
          </a:p>
        </p:txBody>
      </p:sp>
      <p:sp>
        <p:nvSpPr>
          <p:cNvPr id="5" name="Oval 4"/>
          <p:cNvSpPr/>
          <p:nvPr/>
        </p:nvSpPr>
        <p:spPr>
          <a:xfrm>
            <a:off x="5334000" y="2780963"/>
            <a:ext cx="2057400" cy="2057400"/>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5">
                    <a:lumMod val="50000"/>
                  </a:schemeClr>
                </a:solidFill>
              </a:rPr>
              <a:t>Journalism</a:t>
            </a:r>
          </a:p>
        </p:txBody>
      </p:sp>
      <p:cxnSp>
        <p:nvCxnSpPr>
          <p:cNvPr id="7" name="Straight Arrow Connector 6"/>
          <p:cNvCxnSpPr/>
          <p:nvPr/>
        </p:nvCxnSpPr>
        <p:spPr>
          <a:xfrm flipV="1">
            <a:off x="3886200" y="3352801"/>
            <a:ext cx="1600200" cy="230284"/>
          </a:xfrm>
          <a:prstGeom prst="straightConnector1">
            <a:avLst/>
          </a:prstGeom>
          <a:ln w="50800">
            <a:solidFill>
              <a:schemeClr val="accent1">
                <a:lumMod val="50000"/>
              </a:schemeClr>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6" name="Pie 5"/>
          <p:cNvSpPr/>
          <p:nvPr/>
        </p:nvSpPr>
        <p:spPr>
          <a:xfrm>
            <a:off x="5334000" y="2895600"/>
            <a:ext cx="2057400" cy="1955575"/>
          </a:xfrm>
          <a:prstGeom prst="pie">
            <a:avLst>
              <a:gd name="adj1" fmla="val 21546216"/>
              <a:gd name="adj2" fmla="val 1082704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a:p>
            <a:pPr algn="ctr"/>
            <a:endParaRPr lang="en-US" dirty="0">
              <a:solidFill>
                <a:schemeClr val="tx1"/>
              </a:solidFill>
            </a:endParaRPr>
          </a:p>
          <a:p>
            <a:pPr algn="ctr"/>
            <a:r>
              <a:rPr lang="en-US" dirty="0">
                <a:solidFill>
                  <a:schemeClr val="tx1"/>
                </a:solidFill>
              </a:rPr>
              <a:t>Professional Journalism</a:t>
            </a:r>
          </a:p>
        </p:txBody>
      </p:sp>
      <p:grpSp>
        <p:nvGrpSpPr>
          <p:cNvPr id="19" name="Group 18"/>
          <p:cNvGrpSpPr/>
          <p:nvPr/>
        </p:nvGrpSpPr>
        <p:grpSpPr>
          <a:xfrm>
            <a:off x="5335349" y="2780961"/>
            <a:ext cx="2057400" cy="2172038"/>
            <a:chOff x="5335349" y="2780961"/>
            <a:chExt cx="2057400" cy="2172038"/>
          </a:xfrm>
        </p:grpSpPr>
        <p:sp>
          <p:nvSpPr>
            <p:cNvPr id="9" name="Pie 8"/>
            <p:cNvSpPr/>
            <p:nvPr/>
          </p:nvSpPr>
          <p:spPr>
            <a:xfrm rot="10800000">
              <a:off x="5335349" y="2780961"/>
              <a:ext cx="2057400" cy="2172038"/>
            </a:xfrm>
            <a:prstGeom prst="pie">
              <a:avLst>
                <a:gd name="adj1" fmla="val 21546216"/>
                <a:gd name="adj2" fmla="val 10827047"/>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a:p>
              <a:pPr algn="ctr"/>
              <a:endParaRPr lang="en-US" dirty="0">
                <a:solidFill>
                  <a:schemeClr val="tx1"/>
                </a:solidFill>
              </a:endParaRPr>
            </a:p>
          </p:txBody>
        </p:sp>
        <p:sp>
          <p:nvSpPr>
            <p:cNvPr id="10" name="Rectangle 9"/>
            <p:cNvSpPr/>
            <p:nvPr/>
          </p:nvSpPr>
          <p:spPr>
            <a:xfrm>
              <a:off x="5744327" y="3111428"/>
              <a:ext cx="1239442" cy="646331"/>
            </a:xfrm>
            <a:prstGeom prst="rect">
              <a:avLst/>
            </a:prstGeom>
          </p:spPr>
          <p:txBody>
            <a:bodyPr wrap="none">
              <a:spAutoFit/>
            </a:bodyPr>
            <a:lstStyle/>
            <a:p>
              <a:pPr algn="ctr"/>
              <a:r>
                <a:rPr lang="en-US" dirty="0"/>
                <a:t>Citizen </a:t>
              </a:r>
            </a:p>
            <a:p>
              <a:pPr algn="ctr"/>
              <a:r>
                <a:rPr lang="en-US" dirty="0"/>
                <a:t>Journalism</a:t>
              </a:r>
            </a:p>
          </p:txBody>
        </p:sp>
      </p:grpSp>
      <p:cxnSp>
        <p:nvCxnSpPr>
          <p:cNvPr id="12" name="Straight Arrow Connector 11"/>
          <p:cNvCxnSpPr/>
          <p:nvPr/>
        </p:nvCxnSpPr>
        <p:spPr>
          <a:xfrm>
            <a:off x="3886200" y="4114800"/>
            <a:ext cx="1600200" cy="228600"/>
          </a:xfrm>
          <a:prstGeom prst="straightConnector1">
            <a:avLst/>
          </a:prstGeom>
          <a:ln w="50800">
            <a:solidFill>
              <a:schemeClr val="accent1">
                <a:lumMod val="50000"/>
              </a:schemeClr>
            </a:solidFill>
            <a:headEnd type="arrow"/>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27853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Civic Engagement in the Digital Era</a:t>
            </a:r>
          </a:p>
        </p:txBody>
      </p:sp>
      <p:sp>
        <p:nvSpPr>
          <p:cNvPr id="3" name="Content Placeholder 2"/>
          <p:cNvSpPr>
            <a:spLocks noGrp="1"/>
          </p:cNvSpPr>
          <p:nvPr>
            <p:ph idx="1"/>
          </p:nvPr>
        </p:nvSpPr>
        <p:spPr>
          <a:xfrm>
            <a:off x="1463040" y="2119256"/>
            <a:ext cx="6196405" cy="3921161"/>
          </a:xfrm>
        </p:spPr>
        <p:txBody>
          <a:bodyPr>
            <a:normAutofit/>
          </a:bodyPr>
          <a:lstStyle/>
          <a:p>
            <a:endParaRPr lang="en-US" dirty="0"/>
          </a:p>
          <a:p>
            <a:r>
              <a:rPr lang="en-US" dirty="0"/>
              <a:t>While the internet has proven to be a tool for staying in touch with communities, political organizations, aiding disaster relief efforts, and spurring</a:t>
            </a:r>
            <a:r>
              <a:rPr lang="zh-CN" altLang="en-US" dirty="0"/>
              <a:t>（帶動）</a:t>
            </a:r>
            <a:r>
              <a:rPr lang="en-US" dirty="0"/>
              <a:t> movements, its complex impact on civic engagement is yet to be fully understood.</a:t>
            </a:r>
          </a:p>
        </p:txBody>
      </p:sp>
    </p:spTree>
    <p:extLst>
      <p:ext uri="{BB962C8B-B14F-4D97-AF65-F5344CB8AC3E}">
        <p14:creationId xmlns:p14="http://schemas.microsoft.com/office/powerpoint/2010/main" val="3747628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005B2-A756-4A4B-9EEA-BF4E48E97B6C}"/>
              </a:ext>
            </a:extLst>
          </p:cNvPr>
          <p:cNvSpPr>
            <a:spLocks noGrp="1"/>
          </p:cNvSpPr>
          <p:nvPr>
            <p:ph type="title"/>
          </p:nvPr>
        </p:nvSpPr>
        <p:spPr/>
        <p:txBody>
          <a:bodyPr>
            <a:normAutofit fontScale="90000"/>
          </a:bodyPr>
          <a:lstStyle/>
          <a:p>
            <a:r>
              <a:rPr lang="en-US" dirty="0"/>
              <a:t>Civic Engagement in the Digital Era</a:t>
            </a:r>
            <a:r>
              <a:rPr lang="zh-CN" altLang="en-US" dirty="0"/>
              <a:t>（時代）</a:t>
            </a:r>
            <a:endParaRPr lang="en-US" dirty="0"/>
          </a:p>
        </p:txBody>
      </p:sp>
      <p:sp>
        <p:nvSpPr>
          <p:cNvPr id="3" name="Content Placeholder 2">
            <a:extLst>
              <a:ext uri="{FF2B5EF4-FFF2-40B4-BE49-F238E27FC236}">
                <a16:creationId xmlns:a16="http://schemas.microsoft.com/office/drawing/2014/main" id="{256480A1-5668-5A48-A298-07CF2D790E54}"/>
              </a:ext>
            </a:extLst>
          </p:cNvPr>
          <p:cNvSpPr>
            <a:spLocks noGrp="1"/>
          </p:cNvSpPr>
          <p:nvPr>
            <p:ph idx="1"/>
          </p:nvPr>
        </p:nvSpPr>
        <p:spPr/>
        <p:txBody>
          <a:bodyPr>
            <a:normAutofit fontScale="85000" lnSpcReduction="20000"/>
          </a:bodyPr>
          <a:lstStyle/>
          <a:p>
            <a:r>
              <a:rPr lang="en-US" dirty="0"/>
              <a:t>Concerns about democracy in the digital age: Technology empowers the powerful more than it does the underpowered</a:t>
            </a:r>
          </a:p>
          <a:p>
            <a:pPr lvl="1"/>
            <a:endParaRPr lang="en-US" dirty="0"/>
          </a:p>
          <a:p>
            <a:pPr lvl="2"/>
            <a:r>
              <a:rPr lang="en-US" dirty="0"/>
              <a:t>Internet pioneer and technology administrator predicts that by 2030, as much of 75% of the world’s population will be enslaved</a:t>
            </a:r>
            <a:r>
              <a:rPr lang="zh-CN" altLang="en-US" dirty="0"/>
              <a:t>（被奴役）</a:t>
            </a:r>
            <a:r>
              <a:rPr lang="en-US" dirty="0"/>
              <a:t> by artificial intelligence-based surveillance</a:t>
            </a:r>
            <a:r>
              <a:rPr lang="zh-CN" altLang="en-US" dirty="0"/>
              <a:t>（監測）</a:t>
            </a:r>
            <a:r>
              <a:rPr lang="en-US" dirty="0"/>
              <a:t> systems developed in China and exported around the world.</a:t>
            </a:r>
          </a:p>
          <a:p>
            <a:pPr lvl="2"/>
            <a:r>
              <a:rPr lang="en-US" dirty="0"/>
              <a:t>“Governments (and their corporate partners) are broadly using technology to create a surveillance state, and what amounts to law by unaccountable black-box algorithm</a:t>
            </a:r>
            <a:r>
              <a:rPr lang="zh-CN" altLang="en-US" dirty="0"/>
              <a:t>（算法）</a:t>
            </a:r>
            <a:r>
              <a:rPr lang="en-US" dirty="0"/>
              <a:t>…” – Dan Gillmor (Professor of Practice, Arizona State University)</a:t>
            </a:r>
          </a:p>
        </p:txBody>
      </p:sp>
    </p:spTree>
    <p:extLst>
      <p:ext uri="{BB962C8B-B14F-4D97-AF65-F5344CB8AC3E}">
        <p14:creationId xmlns:p14="http://schemas.microsoft.com/office/powerpoint/2010/main" val="1668972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65523A-EB6E-AB41-9D93-6CC26266EE3C}"/>
              </a:ext>
            </a:extLst>
          </p:cNvPr>
          <p:cNvSpPr>
            <a:spLocks noGrp="1"/>
          </p:cNvSpPr>
          <p:nvPr>
            <p:ph type="title"/>
          </p:nvPr>
        </p:nvSpPr>
        <p:spPr/>
        <p:txBody>
          <a:bodyPr>
            <a:normAutofit fontScale="90000"/>
          </a:bodyPr>
          <a:lstStyle/>
          <a:p>
            <a:r>
              <a:rPr lang="en-US" dirty="0"/>
              <a:t>Civic Engagement in the Digital Era</a:t>
            </a:r>
          </a:p>
        </p:txBody>
      </p:sp>
      <p:sp>
        <p:nvSpPr>
          <p:cNvPr id="3" name="Content Placeholder 2">
            <a:extLst>
              <a:ext uri="{FF2B5EF4-FFF2-40B4-BE49-F238E27FC236}">
                <a16:creationId xmlns:a16="http://schemas.microsoft.com/office/drawing/2014/main" id="{100A0372-5B75-154F-BC0F-5618B43E1A80}"/>
              </a:ext>
            </a:extLst>
          </p:cNvPr>
          <p:cNvSpPr>
            <a:spLocks noGrp="1"/>
          </p:cNvSpPr>
          <p:nvPr>
            <p:ph idx="1"/>
          </p:nvPr>
        </p:nvSpPr>
        <p:spPr/>
        <p:txBody>
          <a:bodyPr>
            <a:normAutofit fontScale="92500" lnSpcReduction="10000"/>
          </a:bodyPr>
          <a:lstStyle/>
          <a:p>
            <a:r>
              <a:rPr lang="en-US" dirty="0"/>
              <a:t>The controversial case of Facebook’s fake accounts allegedly tempering with local politics, among other alleged misconducts</a:t>
            </a:r>
            <a:r>
              <a:rPr lang="zh-CN" altLang="en-US" dirty="0"/>
              <a:t>（指控的不當行為）</a:t>
            </a:r>
            <a:endParaRPr lang="en-US" dirty="0"/>
          </a:p>
          <a:p>
            <a:pPr lvl="1"/>
            <a:r>
              <a:rPr lang="en-US" dirty="0"/>
              <a:t>Speech from and interviews with the whistleblowers</a:t>
            </a:r>
            <a:r>
              <a:rPr lang="zh-CN" altLang="en-US" dirty="0"/>
              <a:t>（檢舉人）</a:t>
            </a:r>
            <a:r>
              <a:rPr lang="en-US" dirty="0"/>
              <a:t> for Facebook’s questionable conducts</a:t>
            </a:r>
          </a:p>
          <a:p>
            <a:pPr lvl="2"/>
            <a:r>
              <a:rPr lang="en-US" dirty="0">
                <a:hlinkClick r:id="rId2"/>
              </a:rPr>
              <a:t>https://www.youtube.com/watch?v=L3cG3cLXHfk&amp;ab_channel=CNBCTelevision</a:t>
            </a:r>
            <a:endParaRPr lang="en-US" dirty="0"/>
          </a:p>
          <a:p>
            <a:pPr lvl="2"/>
            <a:r>
              <a:rPr lang="en-US" dirty="0">
                <a:hlinkClick r:id="rId3"/>
              </a:rPr>
              <a:t>https://www.youtube.com/watch?v=-rlQbZRJtWw&amp;ab_channel=ABCNews%28Australia%29</a:t>
            </a:r>
            <a:endParaRPr lang="en-US" dirty="0"/>
          </a:p>
          <a:p>
            <a:pPr marL="685800" lvl="2" indent="0">
              <a:buNone/>
            </a:pPr>
            <a:endParaRPr lang="en-US" dirty="0"/>
          </a:p>
        </p:txBody>
      </p:sp>
    </p:spTree>
    <p:extLst>
      <p:ext uri="{BB962C8B-B14F-4D97-AF65-F5344CB8AC3E}">
        <p14:creationId xmlns:p14="http://schemas.microsoft.com/office/powerpoint/2010/main" val="18018552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Internet and Civic Engagement of Youth in HK</a:t>
            </a:r>
          </a:p>
        </p:txBody>
      </p:sp>
      <p:sp>
        <p:nvSpPr>
          <p:cNvPr id="3" name="Content Placeholder 2"/>
          <p:cNvSpPr>
            <a:spLocks noGrp="1"/>
          </p:cNvSpPr>
          <p:nvPr>
            <p:ph idx="1"/>
          </p:nvPr>
        </p:nvSpPr>
        <p:spPr>
          <a:xfrm>
            <a:off x="1463040" y="2263588"/>
            <a:ext cx="6196405" cy="3603812"/>
          </a:xfrm>
        </p:spPr>
        <p:txBody>
          <a:bodyPr/>
          <a:lstStyle/>
          <a:p>
            <a:pPr marL="0" indent="0">
              <a:buNone/>
            </a:pPr>
            <a:r>
              <a:rPr lang="en-US" dirty="0"/>
              <a:t>1. Hong Kong youth learn about civic activities  and civic events mainly through social media (mostly Facebook) and TV</a:t>
            </a:r>
          </a:p>
          <a:p>
            <a:endParaRPr lang="en-US" dirty="0"/>
          </a:p>
        </p:txBody>
      </p:sp>
      <p:sp>
        <p:nvSpPr>
          <p:cNvPr id="4" name="TextBox 3"/>
          <p:cNvSpPr txBox="1"/>
          <p:nvPr/>
        </p:nvSpPr>
        <p:spPr>
          <a:xfrm>
            <a:off x="685800" y="5748030"/>
            <a:ext cx="8534400" cy="584775"/>
          </a:xfrm>
          <a:prstGeom prst="rect">
            <a:avLst/>
          </a:prstGeom>
          <a:noFill/>
        </p:spPr>
        <p:txBody>
          <a:bodyPr wrap="square" rtlCol="0">
            <a:spAutoFit/>
          </a:bodyPr>
          <a:lstStyle/>
          <a:p>
            <a:r>
              <a:rPr lang="en-US" sz="1600" dirty="0"/>
              <a:t>Source: Youth Political Participation and Social Media Use in Hong Kong Research Report</a:t>
            </a:r>
          </a:p>
          <a:p>
            <a:r>
              <a:rPr lang="en-US" sz="1600" dirty="0"/>
              <a:t>N = 829, aged 15-29 </a:t>
            </a:r>
          </a:p>
        </p:txBody>
      </p:sp>
    </p:spTree>
    <p:extLst>
      <p:ext uri="{BB962C8B-B14F-4D97-AF65-F5344CB8AC3E}">
        <p14:creationId xmlns:p14="http://schemas.microsoft.com/office/powerpoint/2010/main" val="2441077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Internet and Civic Engagement of Youth in HK</a:t>
            </a:r>
          </a:p>
        </p:txBody>
      </p:sp>
      <p:pic>
        <p:nvPicPr>
          <p:cNvPr id="4" name="Content Placeholder 3" descr="Screenshot of Google Chrome (2-11-19, 17-25-31).png"/>
          <p:cNvPicPr>
            <a:picLocks noGrp="1" noChangeAspect="1"/>
          </p:cNvPicPr>
          <p:nvPr>
            <p:ph idx="1"/>
          </p:nvPr>
        </p:nvPicPr>
        <p:blipFill>
          <a:blip r:embed="rId3">
            <a:extLst>
              <a:ext uri="{28A0092B-C50C-407E-A947-70E740481C1C}">
                <a14:useLocalDpi xmlns:a14="http://schemas.microsoft.com/office/drawing/2010/main" val="0"/>
              </a:ext>
            </a:extLst>
          </a:blip>
          <a:srcRect t="-10709" b="-10709"/>
          <a:stretch>
            <a:fillRect/>
          </a:stretch>
        </p:blipFill>
        <p:spPr>
          <a:xfrm>
            <a:off x="304800" y="1832990"/>
            <a:ext cx="8509000" cy="4948810"/>
          </a:xfrm>
        </p:spPr>
      </p:pic>
      <p:sp>
        <p:nvSpPr>
          <p:cNvPr id="5" name="Rectangle 4"/>
          <p:cNvSpPr/>
          <p:nvPr/>
        </p:nvSpPr>
        <p:spPr>
          <a:xfrm>
            <a:off x="304800" y="3200400"/>
            <a:ext cx="8382000" cy="762000"/>
          </a:xfrm>
          <a:prstGeom prst="rect">
            <a:avLst/>
          </a:prstGeom>
          <a:noFill/>
          <a:ln w="19050" cmpd="sng">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14204446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Internet and Civic Engagement of Youth in HK</a:t>
            </a:r>
          </a:p>
        </p:txBody>
      </p:sp>
      <p:pic>
        <p:nvPicPr>
          <p:cNvPr id="4" name="Content Placeholder 3" descr="Screenshot of Google Chrome (2-11-19, 17-26-09).png"/>
          <p:cNvPicPr>
            <a:picLocks noGrp="1" noChangeAspect="1"/>
          </p:cNvPicPr>
          <p:nvPr>
            <p:ph idx="1"/>
          </p:nvPr>
        </p:nvPicPr>
        <p:blipFill rotWithShape="1">
          <a:blip r:embed="rId2">
            <a:extLst>
              <a:ext uri="{28A0092B-C50C-407E-A947-70E740481C1C}">
                <a14:useLocalDpi xmlns:a14="http://schemas.microsoft.com/office/drawing/2010/main" val="0"/>
              </a:ext>
            </a:extLst>
          </a:blip>
          <a:srcRect t="-2019" b="-2594"/>
          <a:stretch/>
        </p:blipFill>
        <p:spPr>
          <a:xfrm>
            <a:off x="823073" y="2362200"/>
            <a:ext cx="7558927" cy="3505199"/>
          </a:xfrm>
        </p:spPr>
      </p:pic>
      <p:sp>
        <p:nvSpPr>
          <p:cNvPr id="5" name="Rectangle 4"/>
          <p:cNvSpPr/>
          <p:nvPr/>
        </p:nvSpPr>
        <p:spPr>
          <a:xfrm>
            <a:off x="838200" y="3200400"/>
            <a:ext cx="7467600" cy="457200"/>
          </a:xfrm>
          <a:prstGeom prst="rect">
            <a:avLst/>
          </a:prstGeom>
          <a:noFill/>
          <a:ln w="19050" cmpd="sng">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91743855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Internet and Civic Engagement of Youth in HK</a:t>
            </a:r>
          </a:p>
        </p:txBody>
      </p:sp>
      <p:sp>
        <p:nvSpPr>
          <p:cNvPr id="3" name="Content Placeholder 2"/>
          <p:cNvSpPr>
            <a:spLocks noGrp="1"/>
          </p:cNvSpPr>
          <p:nvPr>
            <p:ph idx="1"/>
          </p:nvPr>
        </p:nvSpPr>
        <p:spPr/>
        <p:txBody>
          <a:bodyPr/>
          <a:lstStyle/>
          <a:p>
            <a:endParaRPr lang="en-US" dirty="0"/>
          </a:p>
        </p:txBody>
      </p:sp>
      <p:pic>
        <p:nvPicPr>
          <p:cNvPr id="4" name="Picture 3" descr="Screenshot of ScreenFloat (2-11-19, 17-28-1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81000"/>
            <a:ext cx="9144000" cy="6011668"/>
          </a:xfrm>
          <a:prstGeom prst="rect">
            <a:avLst/>
          </a:prstGeom>
        </p:spPr>
      </p:pic>
      <p:sp>
        <p:nvSpPr>
          <p:cNvPr id="5" name="Rectangle 4"/>
          <p:cNvSpPr/>
          <p:nvPr/>
        </p:nvSpPr>
        <p:spPr>
          <a:xfrm>
            <a:off x="76200" y="990600"/>
            <a:ext cx="8382000" cy="609600"/>
          </a:xfrm>
          <a:prstGeom prst="rect">
            <a:avLst/>
          </a:prstGeom>
          <a:noFill/>
          <a:ln w="19050" cmpd="sng">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78BF0044-4048-974E-8B7E-FB280B25AFB0}"/>
              </a:ext>
            </a:extLst>
          </p:cNvPr>
          <p:cNvSpPr txBox="1"/>
          <p:nvPr/>
        </p:nvSpPr>
        <p:spPr>
          <a:xfrm>
            <a:off x="2693486" y="950265"/>
            <a:ext cx="1604606" cy="369332"/>
          </a:xfrm>
          <a:prstGeom prst="rect">
            <a:avLst/>
          </a:prstGeom>
          <a:noFill/>
        </p:spPr>
        <p:txBody>
          <a:bodyPr wrap="none" rtlCol="0">
            <a:spAutoFit/>
          </a:bodyPr>
          <a:lstStyle/>
          <a:p>
            <a:r>
              <a:rPr lang="en-US" dirty="0">
                <a:solidFill>
                  <a:schemeClr val="accent2"/>
                </a:solidFill>
              </a:rPr>
              <a:t>Social network</a:t>
            </a:r>
          </a:p>
        </p:txBody>
      </p:sp>
    </p:spTree>
    <p:extLst>
      <p:ext uri="{BB962C8B-B14F-4D97-AF65-F5344CB8AC3E}">
        <p14:creationId xmlns:p14="http://schemas.microsoft.com/office/powerpoint/2010/main" val="729996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Internet and Civic Engagement of Youth in HK</a:t>
            </a:r>
          </a:p>
        </p:txBody>
      </p:sp>
      <p:sp>
        <p:nvSpPr>
          <p:cNvPr id="3" name="Content Placeholder 2"/>
          <p:cNvSpPr>
            <a:spLocks noGrp="1"/>
          </p:cNvSpPr>
          <p:nvPr>
            <p:ph idx="1"/>
          </p:nvPr>
        </p:nvSpPr>
        <p:spPr>
          <a:xfrm>
            <a:off x="1463040" y="2263588"/>
            <a:ext cx="6196405" cy="3603812"/>
          </a:xfrm>
        </p:spPr>
        <p:txBody>
          <a:bodyPr/>
          <a:lstStyle/>
          <a:p>
            <a:pPr marL="0" indent="0">
              <a:buNone/>
            </a:pPr>
            <a:r>
              <a:rPr lang="en-US" dirty="0"/>
              <a:t>2. In general, the youth in HK is unsatisfied with the government. Most do not trust the government. This is particularly the case for those who consume major public affairs information from social media.</a:t>
            </a:r>
          </a:p>
        </p:txBody>
      </p:sp>
      <p:sp>
        <p:nvSpPr>
          <p:cNvPr id="4" name="TextBox 3"/>
          <p:cNvSpPr txBox="1"/>
          <p:nvPr/>
        </p:nvSpPr>
        <p:spPr>
          <a:xfrm>
            <a:off x="685800" y="5833646"/>
            <a:ext cx="8534400" cy="338554"/>
          </a:xfrm>
          <a:prstGeom prst="rect">
            <a:avLst/>
          </a:prstGeom>
          <a:noFill/>
        </p:spPr>
        <p:txBody>
          <a:bodyPr wrap="square" rtlCol="0">
            <a:spAutoFit/>
          </a:bodyPr>
          <a:lstStyle/>
          <a:p>
            <a:r>
              <a:rPr lang="en-US" sz="1600" dirty="0"/>
              <a:t>Source: Youth Political Participation and Social Media Use in Hong Kong Research Report </a:t>
            </a:r>
          </a:p>
        </p:txBody>
      </p:sp>
    </p:spTree>
    <p:extLst>
      <p:ext uri="{BB962C8B-B14F-4D97-AF65-F5344CB8AC3E}">
        <p14:creationId xmlns:p14="http://schemas.microsoft.com/office/powerpoint/2010/main" val="828466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dirty="0"/>
          </a:p>
        </p:txBody>
      </p:sp>
      <p:pic>
        <p:nvPicPr>
          <p:cNvPr id="4" name="Picture 3" descr="Screenshot of ScreenFloat (2-11-19, 17-31-4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38200"/>
            <a:ext cx="9144000" cy="4958626"/>
          </a:xfrm>
          <a:prstGeom prst="rect">
            <a:avLst/>
          </a:prstGeom>
        </p:spPr>
      </p:pic>
      <p:sp>
        <p:nvSpPr>
          <p:cNvPr id="5" name="Rectangle 4"/>
          <p:cNvSpPr/>
          <p:nvPr/>
        </p:nvSpPr>
        <p:spPr>
          <a:xfrm>
            <a:off x="228600" y="2286000"/>
            <a:ext cx="8382000" cy="609600"/>
          </a:xfrm>
          <a:prstGeom prst="rect">
            <a:avLst/>
          </a:prstGeom>
          <a:noFill/>
          <a:ln w="19050" cmpd="sng">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Rectangle 5"/>
          <p:cNvSpPr/>
          <p:nvPr/>
        </p:nvSpPr>
        <p:spPr>
          <a:xfrm>
            <a:off x="228600" y="4267200"/>
            <a:ext cx="8382000" cy="609600"/>
          </a:xfrm>
          <a:prstGeom prst="rect">
            <a:avLst/>
          </a:prstGeom>
          <a:noFill/>
          <a:ln w="19050" cmpd="sng">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83759660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Internet and Civic Engagement of Youth in HK</a:t>
            </a:r>
          </a:p>
        </p:txBody>
      </p:sp>
      <p:sp>
        <p:nvSpPr>
          <p:cNvPr id="3" name="Content Placeholder 2"/>
          <p:cNvSpPr>
            <a:spLocks noGrp="1"/>
          </p:cNvSpPr>
          <p:nvPr>
            <p:ph idx="1"/>
          </p:nvPr>
        </p:nvSpPr>
        <p:spPr>
          <a:xfrm>
            <a:off x="1463040" y="2415988"/>
            <a:ext cx="6196405" cy="3603812"/>
          </a:xfrm>
        </p:spPr>
        <p:txBody>
          <a:bodyPr/>
          <a:lstStyle/>
          <a:p>
            <a:pPr marL="0" indent="0">
              <a:buNone/>
            </a:pPr>
            <a:r>
              <a:rPr lang="en-US" dirty="0"/>
              <a:t>3. The level of civic engagement of youth in Hong Kong is not high, both online and offline</a:t>
            </a:r>
          </a:p>
          <a:p>
            <a:endParaRPr lang="en-US" dirty="0"/>
          </a:p>
        </p:txBody>
      </p:sp>
      <p:sp>
        <p:nvSpPr>
          <p:cNvPr id="4" name="TextBox 3"/>
          <p:cNvSpPr txBox="1"/>
          <p:nvPr/>
        </p:nvSpPr>
        <p:spPr>
          <a:xfrm>
            <a:off x="685800" y="5833646"/>
            <a:ext cx="8534400" cy="338554"/>
          </a:xfrm>
          <a:prstGeom prst="rect">
            <a:avLst/>
          </a:prstGeom>
          <a:noFill/>
        </p:spPr>
        <p:txBody>
          <a:bodyPr wrap="square" rtlCol="0">
            <a:spAutoFit/>
          </a:bodyPr>
          <a:lstStyle/>
          <a:p>
            <a:r>
              <a:rPr lang="en-US" sz="1600" dirty="0"/>
              <a:t>Source: Youth Political Participation and Social Media Use in Hong Kong Research Report </a:t>
            </a:r>
          </a:p>
        </p:txBody>
      </p:sp>
    </p:spTree>
    <p:extLst>
      <p:ext uri="{BB962C8B-B14F-4D97-AF65-F5344CB8AC3E}">
        <p14:creationId xmlns:p14="http://schemas.microsoft.com/office/powerpoint/2010/main" val="23052880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latin typeface="Adobe Caslon Pro" pitchFamily="18" charset="0"/>
              </a:rPr>
              <a:t>Learning Objectives</a:t>
            </a:r>
          </a:p>
        </p:txBody>
      </p:sp>
      <p:sp>
        <p:nvSpPr>
          <p:cNvPr id="3" name="Content Placeholder 2"/>
          <p:cNvSpPr>
            <a:spLocks noGrp="1"/>
          </p:cNvSpPr>
          <p:nvPr>
            <p:ph idx="1"/>
          </p:nvPr>
        </p:nvSpPr>
        <p:spPr>
          <a:xfrm>
            <a:off x="1463040" y="2119257"/>
            <a:ext cx="6461760" cy="3603812"/>
          </a:xfrm>
        </p:spPr>
        <p:txBody>
          <a:bodyPr>
            <a:normAutofit fontScale="92500" lnSpcReduction="10000"/>
          </a:bodyPr>
          <a:lstStyle/>
          <a:p>
            <a:r>
              <a:rPr lang="en-US" dirty="0">
                <a:latin typeface="Adobe Caslon Pro" pitchFamily="18" charset="0"/>
              </a:rPr>
              <a:t>Develop a good understanding of </a:t>
            </a:r>
            <a:r>
              <a:rPr lang="en-US" i="1" dirty="0">
                <a:latin typeface="Adobe Caslon Pro" pitchFamily="18" charset="0"/>
              </a:rPr>
              <a:t>civic engagement, </a:t>
            </a:r>
            <a:r>
              <a:rPr lang="en-US" dirty="0">
                <a:latin typeface="Adobe Caslon Pro" pitchFamily="18" charset="0"/>
              </a:rPr>
              <a:t>including its conceptualization, significance and forms </a:t>
            </a:r>
          </a:p>
          <a:p>
            <a:endParaRPr lang="en-US" dirty="0">
              <a:latin typeface="Adobe Caslon Pro" pitchFamily="18" charset="0"/>
            </a:endParaRPr>
          </a:p>
          <a:p>
            <a:r>
              <a:rPr lang="en-US" dirty="0">
                <a:latin typeface="Adobe Caslon Pro" pitchFamily="18" charset="0"/>
              </a:rPr>
              <a:t>Understand the concept of </a:t>
            </a:r>
            <a:r>
              <a:rPr lang="en-US" i="1" dirty="0">
                <a:latin typeface="Adobe Caslon Pro" pitchFamily="18" charset="0"/>
              </a:rPr>
              <a:t>fourth estate</a:t>
            </a:r>
            <a:r>
              <a:rPr lang="zh-CN" altLang="en-US" i="1" dirty="0">
                <a:latin typeface="Adobe Caslon Pro" pitchFamily="18" charset="0"/>
              </a:rPr>
              <a:t>（產業）</a:t>
            </a:r>
            <a:r>
              <a:rPr lang="en-US" dirty="0">
                <a:latin typeface="Adobe Caslon Pro" pitchFamily="18" charset="0"/>
              </a:rPr>
              <a:t> and </a:t>
            </a:r>
            <a:r>
              <a:rPr lang="en-US" altLang="zh-CN" dirty="0">
                <a:latin typeface="Adobe Caslon Pro" pitchFamily="18" charset="0"/>
              </a:rPr>
              <a:t>the traditional perspective of journalism</a:t>
            </a:r>
            <a:br>
              <a:rPr lang="en-US" altLang="zh-CN" dirty="0">
                <a:latin typeface="Adobe Caslon Pro" pitchFamily="18" charset="0"/>
              </a:rPr>
            </a:br>
            <a:endParaRPr lang="en-US" altLang="zh-CN" dirty="0">
              <a:latin typeface="Adobe Caslon Pro" pitchFamily="18" charset="0"/>
            </a:endParaRPr>
          </a:p>
          <a:p>
            <a:r>
              <a:rPr lang="en-US" altLang="zh-CN" dirty="0">
                <a:latin typeface="Adobe Caslon Pro" pitchFamily="18" charset="0"/>
              </a:rPr>
              <a:t>Describe how both citizen journalism and professional journalism in the digital era help shape civic engagement </a:t>
            </a:r>
          </a:p>
        </p:txBody>
      </p:sp>
    </p:spTree>
    <p:extLst>
      <p:ext uri="{BB962C8B-B14F-4D97-AF65-F5344CB8AC3E}">
        <p14:creationId xmlns:p14="http://schemas.microsoft.com/office/powerpoint/2010/main" val="4229518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dirty="0"/>
          </a:p>
        </p:txBody>
      </p:sp>
      <p:pic>
        <p:nvPicPr>
          <p:cNvPr id="4" name="Picture 3" descr="Screenshot of Microsoft PowerPoint (2-11-19, 18-46-3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63217"/>
            <a:ext cx="9144000" cy="4770783"/>
          </a:xfrm>
          <a:prstGeom prst="rect">
            <a:avLst/>
          </a:prstGeom>
        </p:spPr>
      </p:pic>
      <p:sp>
        <p:nvSpPr>
          <p:cNvPr id="5" name="Rectangle 4"/>
          <p:cNvSpPr/>
          <p:nvPr/>
        </p:nvSpPr>
        <p:spPr>
          <a:xfrm>
            <a:off x="76200" y="1524000"/>
            <a:ext cx="8382000" cy="304800"/>
          </a:xfrm>
          <a:prstGeom prst="rect">
            <a:avLst/>
          </a:prstGeom>
          <a:noFill/>
          <a:ln w="19050" cmpd="sng">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Rectangle 5"/>
          <p:cNvSpPr/>
          <p:nvPr/>
        </p:nvSpPr>
        <p:spPr>
          <a:xfrm>
            <a:off x="76200" y="3733800"/>
            <a:ext cx="8382000" cy="304800"/>
          </a:xfrm>
          <a:prstGeom prst="rect">
            <a:avLst/>
          </a:prstGeom>
          <a:noFill/>
          <a:ln w="19050" cmpd="sng">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0886018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dirty="0"/>
          </a:p>
        </p:txBody>
      </p:sp>
      <p:pic>
        <p:nvPicPr>
          <p:cNvPr id="4" name="Content Placeholder 4" descr="Screenshot of ScreenFloat (2-11-19, 17-27-10).png"/>
          <p:cNvPicPr>
            <a:picLocks noChangeAspect="1"/>
          </p:cNvPicPr>
          <p:nvPr/>
        </p:nvPicPr>
        <p:blipFill rotWithShape="1">
          <a:blip r:embed="rId2">
            <a:extLst>
              <a:ext uri="{28A0092B-C50C-407E-A947-70E740481C1C}">
                <a14:useLocalDpi xmlns:a14="http://schemas.microsoft.com/office/drawing/2010/main" val="0"/>
              </a:ext>
            </a:extLst>
          </a:blip>
          <a:srcRect t="-3331" b="16"/>
          <a:stretch/>
        </p:blipFill>
        <p:spPr>
          <a:xfrm>
            <a:off x="-76200" y="1676400"/>
            <a:ext cx="9456795" cy="3149642"/>
          </a:xfrm>
          <a:prstGeom prst="rect">
            <a:avLst/>
          </a:prstGeom>
        </p:spPr>
      </p:pic>
      <p:sp>
        <p:nvSpPr>
          <p:cNvPr id="5" name="Rectangle 4"/>
          <p:cNvSpPr/>
          <p:nvPr/>
        </p:nvSpPr>
        <p:spPr>
          <a:xfrm>
            <a:off x="0" y="3276600"/>
            <a:ext cx="8382000" cy="533400"/>
          </a:xfrm>
          <a:prstGeom prst="rect">
            <a:avLst/>
          </a:prstGeom>
          <a:noFill/>
          <a:ln w="19050" cmpd="sng">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92366982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Picture 3" descr="Screenshot of ScreenFloat (2-11-19, 18-46-5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52400"/>
            <a:ext cx="9144000" cy="2993010"/>
          </a:xfrm>
          <a:prstGeom prst="rect">
            <a:avLst/>
          </a:prstGeom>
        </p:spPr>
      </p:pic>
      <p:sp>
        <p:nvSpPr>
          <p:cNvPr id="6" name="Content Placeholder 5"/>
          <p:cNvSpPr>
            <a:spLocks noGrp="1"/>
          </p:cNvSpPr>
          <p:nvPr>
            <p:ph idx="1"/>
          </p:nvPr>
        </p:nvSpPr>
        <p:spPr/>
        <p:txBody>
          <a:bodyPr/>
          <a:lstStyle/>
          <a:p>
            <a:endParaRPr lang="en-US" dirty="0"/>
          </a:p>
        </p:txBody>
      </p:sp>
      <p:cxnSp>
        <p:nvCxnSpPr>
          <p:cNvPr id="9" name="Straight Connector 8"/>
          <p:cNvCxnSpPr>
            <a:stCxn id="4" idx="1"/>
          </p:cNvCxnSpPr>
          <p:nvPr/>
        </p:nvCxnSpPr>
        <p:spPr>
          <a:xfrm flipV="1">
            <a:off x="0" y="1600200"/>
            <a:ext cx="7772400" cy="48705"/>
          </a:xfrm>
          <a:prstGeom prst="line">
            <a:avLst/>
          </a:prstGeom>
          <a:ln>
            <a:solidFill>
              <a:srgbClr val="AA2B1E"/>
            </a:solidFill>
          </a:ln>
        </p:spPr>
        <p:style>
          <a:lnRef idx="2">
            <a:schemeClr val="accent1"/>
          </a:lnRef>
          <a:fillRef idx="0">
            <a:schemeClr val="accent1"/>
          </a:fillRef>
          <a:effectRef idx="1">
            <a:schemeClr val="accent1"/>
          </a:effectRef>
          <a:fontRef idx="minor">
            <a:schemeClr val="tx1"/>
          </a:fontRef>
        </p:style>
      </p:cxnSp>
      <p:pic>
        <p:nvPicPr>
          <p:cNvPr id="11" name="Picture 10" descr="Screenshot of ScreenFloat (2-11-19, 18-47-05).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124200"/>
            <a:ext cx="8153400" cy="3631069"/>
          </a:xfrm>
          <a:prstGeom prst="rect">
            <a:avLst/>
          </a:prstGeom>
        </p:spPr>
      </p:pic>
      <p:cxnSp>
        <p:nvCxnSpPr>
          <p:cNvPr id="12" name="Straight Connector 11"/>
          <p:cNvCxnSpPr/>
          <p:nvPr/>
        </p:nvCxnSpPr>
        <p:spPr>
          <a:xfrm flipV="1">
            <a:off x="0" y="4142295"/>
            <a:ext cx="7772400" cy="48705"/>
          </a:xfrm>
          <a:prstGeom prst="line">
            <a:avLst/>
          </a:prstGeom>
          <a:ln>
            <a:solidFill>
              <a:srgbClr val="AA2B1E"/>
            </a:solidFill>
          </a:ln>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flipV="1">
            <a:off x="6787" y="4419600"/>
            <a:ext cx="7772400" cy="48705"/>
          </a:xfrm>
          <a:prstGeom prst="line">
            <a:avLst/>
          </a:prstGeom>
          <a:ln>
            <a:solidFill>
              <a:srgbClr val="AA2B1E"/>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705570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dirty="0"/>
          </a:p>
        </p:txBody>
      </p:sp>
      <p:pic>
        <p:nvPicPr>
          <p:cNvPr id="4" name="Picture 3" descr="Screenshot of Google Chrome (2-11-19, 17-24-08).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0"/>
            <a:ext cx="8416119" cy="6858000"/>
          </a:xfrm>
          <a:prstGeom prst="rect">
            <a:avLst/>
          </a:prstGeom>
        </p:spPr>
      </p:pic>
    </p:spTree>
    <p:extLst>
      <p:ext uri="{BB962C8B-B14F-4D97-AF65-F5344CB8AC3E}">
        <p14:creationId xmlns:p14="http://schemas.microsoft.com/office/powerpoint/2010/main" val="286217487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dirty="0"/>
          </a:p>
        </p:txBody>
      </p:sp>
      <p:pic>
        <p:nvPicPr>
          <p:cNvPr id="4" name="Picture 3" descr="Screenshot of ScreenFloat (2-11-19, 17-24-3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7642" y="0"/>
            <a:ext cx="8637758" cy="6858000"/>
          </a:xfrm>
          <a:prstGeom prst="rect">
            <a:avLst/>
          </a:prstGeom>
        </p:spPr>
      </p:pic>
    </p:spTree>
    <p:extLst>
      <p:ext uri="{BB962C8B-B14F-4D97-AF65-F5344CB8AC3E}">
        <p14:creationId xmlns:p14="http://schemas.microsoft.com/office/powerpoint/2010/main" val="99441155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947027-9285-8D43-8808-74734244B1A6}"/>
              </a:ext>
            </a:extLst>
          </p:cNvPr>
          <p:cNvSpPr>
            <a:spLocks noGrp="1"/>
          </p:cNvSpPr>
          <p:nvPr>
            <p:ph type="title"/>
          </p:nvPr>
        </p:nvSpPr>
        <p:spPr/>
        <p:txBody>
          <a:bodyPr>
            <a:normAutofit fontScale="90000"/>
          </a:bodyPr>
          <a:lstStyle/>
          <a:p>
            <a:r>
              <a:rPr lang="en-US" dirty="0"/>
              <a:t>Protests in Hong Kong (2019-2020)</a:t>
            </a:r>
          </a:p>
        </p:txBody>
      </p:sp>
      <p:sp>
        <p:nvSpPr>
          <p:cNvPr id="3" name="Content Placeholder 2">
            <a:extLst>
              <a:ext uri="{FF2B5EF4-FFF2-40B4-BE49-F238E27FC236}">
                <a16:creationId xmlns:a16="http://schemas.microsoft.com/office/drawing/2014/main" id="{2CEDFA17-EE01-1F46-A8EC-2E077A0272CA}"/>
              </a:ext>
            </a:extLst>
          </p:cNvPr>
          <p:cNvSpPr>
            <a:spLocks noGrp="1"/>
          </p:cNvSpPr>
          <p:nvPr>
            <p:ph idx="1"/>
          </p:nvPr>
        </p:nvSpPr>
        <p:spPr>
          <a:xfrm>
            <a:off x="1463040" y="2119256"/>
            <a:ext cx="6196405" cy="4129144"/>
          </a:xfrm>
        </p:spPr>
        <p:txBody>
          <a:bodyPr>
            <a:normAutofit fontScale="92500" lnSpcReduction="10000"/>
          </a:bodyPr>
          <a:lstStyle/>
          <a:p>
            <a:r>
              <a:rPr lang="en-US" dirty="0" err="1"/>
              <a:t>Shek</a:t>
            </a:r>
            <a:r>
              <a:rPr lang="en-US" dirty="0"/>
              <a:t> (2020)</a:t>
            </a:r>
          </a:p>
          <a:p>
            <a:pPr lvl="1"/>
            <a:r>
              <a:rPr lang="en-US" dirty="0"/>
              <a:t>The process of introducing the Bill is the “heat” which has ignited</a:t>
            </a:r>
            <a:r>
              <a:rPr lang="zh-CN" altLang="en-US" dirty="0"/>
              <a:t>（被點燃）</a:t>
            </a:r>
            <a:r>
              <a:rPr lang="en-US" dirty="0"/>
              <a:t> the “fuels” represented by pre-existing issues in life quality and well-being</a:t>
            </a:r>
            <a:r>
              <a:rPr lang="zh-CN" altLang="en-US" dirty="0"/>
              <a:t>（幸福）</a:t>
            </a:r>
            <a:endParaRPr lang="en-US" dirty="0"/>
          </a:p>
          <a:p>
            <a:pPr lvl="1"/>
            <a:r>
              <a:rPr lang="en-US" dirty="0"/>
              <a:t>The “four strong winds” that intensified</a:t>
            </a:r>
            <a:r>
              <a:rPr lang="zh-CN" altLang="en-US" dirty="0"/>
              <a:t>（激化）</a:t>
            </a:r>
            <a:r>
              <a:rPr lang="en-US" dirty="0"/>
              <a:t> the protest</a:t>
            </a:r>
          </a:p>
          <a:p>
            <a:pPr lvl="2"/>
            <a:r>
              <a:rPr lang="en-US" dirty="0"/>
              <a:t>Disinformation and misinformation</a:t>
            </a:r>
          </a:p>
          <a:p>
            <a:pPr lvl="2"/>
            <a:r>
              <a:rPr lang="en-US" dirty="0"/>
              <a:t>Anonymity of protesters</a:t>
            </a:r>
          </a:p>
          <a:p>
            <a:pPr lvl="2"/>
            <a:r>
              <a:rPr lang="en-US" dirty="0"/>
              <a:t>Public support for the students</a:t>
            </a:r>
          </a:p>
          <a:p>
            <a:pPr lvl="2"/>
            <a:r>
              <a:rPr lang="en-US" dirty="0"/>
              <a:t>Support given by parties outside of Hong Kong</a:t>
            </a:r>
          </a:p>
          <a:p>
            <a:pPr marL="685800" lvl="2" indent="0">
              <a:buNone/>
            </a:pPr>
            <a:r>
              <a:rPr lang="en-US" dirty="0">
                <a:solidFill>
                  <a:schemeClr val="accent2"/>
                </a:solidFill>
              </a:rPr>
              <a:t>*Notice the role of media in each one of these “winds”</a:t>
            </a:r>
          </a:p>
        </p:txBody>
      </p:sp>
    </p:spTree>
    <p:extLst>
      <p:ext uri="{BB962C8B-B14F-4D97-AF65-F5344CB8AC3E}">
        <p14:creationId xmlns:p14="http://schemas.microsoft.com/office/powerpoint/2010/main" val="2405701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What’s the role of journalism in shaping civic engagement?</a:t>
            </a:r>
          </a:p>
        </p:txBody>
      </p:sp>
      <p:sp>
        <p:nvSpPr>
          <p:cNvPr id="3" name="Content Placeholder 2"/>
          <p:cNvSpPr>
            <a:spLocks noGrp="1"/>
          </p:cNvSpPr>
          <p:nvPr>
            <p:ph idx="1"/>
          </p:nvPr>
        </p:nvSpPr>
        <p:spPr/>
        <p:txBody>
          <a:bodyPr/>
          <a:lstStyle/>
          <a:p>
            <a:endParaRPr lang="en-US" dirty="0"/>
          </a:p>
        </p:txBody>
      </p:sp>
      <p:sp>
        <p:nvSpPr>
          <p:cNvPr id="4" name="Oval 3"/>
          <p:cNvSpPr/>
          <p:nvPr/>
        </p:nvSpPr>
        <p:spPr>
          <a:xfrm>
            <a:off x="1828800" y="2743200"/>
            <a:ext cx="2057400" cy="2057400"/>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5">
                    <a:lumMod val="50000"/>
                  </a:schemeClr>
                </a:solidFill>
              </a:rPr>
              <a:t>Civic Engagement</a:t>
            </a:r>
          </a:p>
        </p:txBody>
      </p:sp>
      <p:sp>
        <p:nvSpPr>
          <p:cNvPr id="5" name="Oval 4"/>
          <p:cNvSpPr/>
          <p:nvPr/>
        </p:nvSpPr>
        <p:spPr>
          <a:xfrm>
            <a:off x="5334000" y="2780963"/>
            <a:ext cx="2057400" cy="2057400"/>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5">
                    <a:lumMod val="50000"/>
                  </a:schemeClr>
                </a:solidFill>
              </a:rPr>
              <a:t>Journalism</a:t>
            </a:r>
          </a:p>
        </p:txBody>
      </p:sp>
      <p:cxnSp>
        <p:nvCxnSpPr>
          <p:cNvPr id="7" name="Straight Arrow Connector 6"/>
          <p:cNvCxnSpPr>
            <a:endCxn id="5" idx="2"/>
          </p:cNvCxnSpPr>
          <p:nvPr/>
        </p:nvCxnSpPr>
        <p:spPr>
          <a:xfrm flipV="1">
            <a:off x="3886200" y="3809663"/>
            <a:ext cx="1447800" cy="3708"/>
          </a:xfrm>
          <a:prstGeom prst="straightConnector1">
            <a:avLst/>
          </a:prstGeom>
          <a:ln w="50800">
            <a:solidFill>
              <a:schemeClr val="accent1">
                <a:lumMod val="50000"/>
              </a:schemeClr>
            </a:solidFill>
            <a:headEnd type="arrow"/>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6416994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5023" y="817582"/>
            <a:ext cx="6965245" cy="1202485"/>
          </a:xfrm>
        </p:spPr>
        <p:txBody>
          <a:bodyPr anchor="ctr">
            <a:normAutofit/>
          </a:bodyPr>
          <a:lstStyle/>
          <a:p>
            <a:r>
              <a:rPr lang="en-US"/>
              <a:t>Thomas Jefferson (1787)</a:t>
            </a:r>
          </a:p>
        </p:txBody>
      </p:sp>
      <p:sp>
        <p:nvSpPr>
          <p:cNvPr id="3" name="Content Placeholder 2"/>
          <p:cNvSpPr>
            <a:spLocks noGrp="1"/>
          </p:cNvSpPr>
          <p:nvPr>
            <p:ph sz="quarter" idx="13"/>
          </p:nvPr>
        </p:nvSpPr>
        <p:spPr>
          <a:xfrm>
            <a:off x="1298448" y="2121406"/>
            <a:ext cx="3200400" cy="4126993"/>
          </a:xfrm>
        </p:spPr>
        <p:txBody>
          <a:bodyPr anchor="t">
            <a:normAutofit lnSpcReduction="10000"/>
          </a:bodyPr>
          <a:lstStyle/>
          <a:p>
            <a:pPr>
              <a:lnSpc>
                <a:spcPct val="90000"/>
              </a:lnSpc>
            </a:pPr>
            <a:r>
              <a:rPr lang="en-US" sz="1600" b="1" dirty="0"/>
              <a:t>Newspapers without government </a:t>
            </a:r>
            <a:r>
              <a:rPr lang="en-US" sz="1600" dirty="0"/>
              <a:t>vs.</a:t>
            </a:r>
            <a:r>
              <a:rPr lang="en-US" sz="1600" b="1" dirty="0"/>
              <a:t> government without newspapers</a:t>
            </a:r>
          </a:p>
          <a:p>
            <a:pPr marL="0" indent="0">
              <a:lnSpc>
                <a:spcPct val="90000"/>
              </a:lnSpc>
              <a:buNone/>
            </a:pPr>
            <a:endParaRPr lang="en-US" sz="1600" dirty="0"/>
          </a:p>
          <a:p>
            <a:pPr marL="365760" lvl="1" indent="0">
              <a:lnSpc>
                <a:spcPct val="90000"/>
              </a:lnSpc>
              <a:buNone/>
            </a:pPr>
            <a:r>
              <a:rPr lang="en-US" sz="1600" dirty="0"/>
              <a:t>“The basis of our governments being the opinion of the people, the very first object should be to keep that right; and were it left to me to decide whether we should have a government without newspapers or newspapers without a government, I should not hesitate a moment to prefer the latter. But I should mean that every man should receive those papers and be capable of reading them.”</a:t>
            </a:r>
          </a:p>
        </p:txBody>
      </p:sp>
      <p:pic>
        <p:nvPicPr>
          <p:cNvPr id="5" name="Picture 4" descr="A picture containing person, suit, dark&#10;&#10;Description automatically generated">
            <a:extLst>
              <a:ext uri="{FF2B5EF4-FFF2-40B4-BE49-F238E27FC236}">
                <a16:creationId xmlns:a16="http://schemas.microsoft.com/office/drawing/2014/main" id="{9804895D-90CE-7640-8E56-A1F8D6482039}"/>
              </a:ext>
            </a:extLst>
          </p:cNvPr>
          <p:cNvPicPr>
            <a:picLocks noChangeAspect="1"/>
          </p:cNvPicPr>
          <p:nvPr/>
        </p:nvPicPr>
        <p:blipFill rotWithShape="1">
          <a:blip r:embed="rId2">
            <a:extLst>
              <a:ext uri="{28A0092B-C50C-407E-A947-70E740481C1C}">
                <a14:useLocalDpi xmlns:a14="http://schemas.microsoft.com/office/drawing/2010/main" val="0"/>
              </a:ext>
            </a:extLst>
          </a:blip>
          <a:srcRect r="-2" b="8471"/>
          <a:stretch/>
        </p:blipFill>
        <p:spPr>
          <a:xfrm>
            <a:off x="4859868" y="2123465"/>
            <a:ext cx="3200400" cy="3605212"/>
          </a:xfrm>
          <a:prstGeom prst="rect">
            <a:avLst/>
          </a:prstGeom>
          <a:noFill/>
        </p:spPr>
      </p:pic>
    </p:spTree>
    <p:extLst>
      <p:ext uri="{BB962C8B-B14F-4D97-AF65-F5344CB8AC3E}">
        <p14:creationId xmlns:p14="http://schemas.microsoft.com/office/powerpoint/2010/main" val="403354743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Media as Fourth Estate</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134793396"/>
              </p:ext>
            </p:extLst>
          </p:nvPr>
        </p:nvGraphicFramePr>
        <p:xfrm>
          <a:off x="1463675" y="1828800"/>
          <a:ext cx="6196013" cy="10048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13"/>
          <p:cNvSpPr txBox="1">
            <a:spLocks noChangeArrowheads="1"/>
          </p:cNvSpPr>
          <p:nvPr/>
        </p:nvSpPr>
        <p:spPr bwMode="auto">
          <a:xfrm>
            <a:off x="990600" y="3160455"/>
            <a:ext cx="7010400" cy="3046988"/>
          </a:xfrm>
          <a:prstGeom prst="rect">
            <a:avLst/>
          </a:prstGeom>
          <a:noFill/>
          <a:ln w="9525">
            <a:solidFill>
              <a:srgbClr val="000000"/>
            </a:solidFill>
            <a:prstDash val="lgDash"/>
            <a:miter lim="800000"/>
            <a:headEnd/>
            <a:tailEnd/>
          </a:ln>
          <a:extLst>
            <a:ext uri="{909E8E84-426E-40dd-AFC4-6F175D3DCCD1}">
              <a14:hiddenFill xmlns:a14="http://schemas.microsoft.com/office/drawing/2010/main" xmlns="">
                <a:solidFill>
                  <a:srgbClr val="FFFFFF"/>
                </a:solidFill>
              </a14:hiddenFill>
            </a:ext>
          </a:extLst>
        </p:spPr>
        <p:txBody>
          <a:bodyPr wrap="square">
            <a:sp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eaLnBrk="1" hangingPunct="1">
              <a:buFont typeface="Wingdings 2" pitchFamily="18" charset="2"/>
              <a:buNone/>
            </a:pPr>
            <a:r>
              <a:rPr lang="en-US" sz="1600" dirty="0">
                <a:latin typeface="+mn-lt"/>
              </a:rPr>
              <a:t>“(Edmund) Burke said there were Three Estates in Parliament; but, in the Reporters‘ Gallery yonder, there sat a Fourth Estate more important than they all. Printing, which comes necessarily out of </a:t>
            </a:r>
            <a:r>
              <a:rPr lang="en-US" sz="1600" dirty="0">
                <a:solidFill>
                  <a:srgbClr val="FF0000"/>
                </a:solidFill>
                <a:latin typeface="+mn-lt"/>
              </a:rPr>
              <a:t>Writing, I say often, is equivalent</a:t>
            </a:r>
            <a:r>
              <a:rPr lang="zh-CN" altLang="en-US" sz="1600" dirty="0">
                <a:solidFill>
                  <a:srgbClr val="FF0000"/>
                </a:solidFill>
                <a:latin typeface="+mn-lt"/>
              </a:rPr>
              <a:t>（相當於）</a:t>
            </a:r>
            <a:r>
              <a:rPr lang="en-US" sz="1600" dirty="0">
                <a:solidFill>
                  <a:srgbClr val="FF0000"/>
                </a:solidFill>
                <a:latin typeface="+mn-lt"/>
              </a:rPr>
              <a:t> to Democracy</a:t>
            </a:r>
            <a:r>
              <a:rPr lang="en-US" sz="1600" dirty="0">
                <a:latin typeface="+mn-lt"/>
              </a:rPr>
              <a:t>: invent Writing, Democracy is inevitable. ..... Whoever can speak, speaking now to the whole nation, becomes a power, a branch of government, with inalienable weight in lawmaking, in all acts of authority. It matters not what rank he has, what revenues or garnitures: the requisite thing is that </a:t>
            </a:r>
            <a:r>
              <a:rPr lang="en-US" sz="1600" dirty="0">
                <a:solidFill>
                  <a:srgbClr val="FF0000"/>
                </a:solidFill>
                <a:latin typeface="+mn-lt"/>
              </a:rPr>
              <a:t>he have a tongue which others will listen to</a:t>
            </a:r>
            <a:r>
              <a:rPr lang="en-US" sz="1600" dirty="0">
                <a:latin typeface="+mn-lt"/>
              </a:rPr>
              <a:t>; this and nothing more is requisite.”</a:t>
            </a:r>
          </a:p>
          <a:p>
            <a:pPr algn="r" eaLnBrk="1" hangingPunct="1">
              <a:buFont typeface="Wingdings 2" pitchFamily="18" charset="2"/>
              <a:buNone/>
            </a:pPr>
            <a:r>
              <a:rPr lang="en-US" sz="1600" dirty="0">
                <a:latin typeface="+mn-lt"/>
              </a:rPr>
              <a:t>--Thomas Carlyle</a:t>
            </a:r>
          </a:p>
          <a:p>
            <a:pPr algn="r"/>
            <a:r>
              <a:rPr lang="en-US" sz="1600" dirty="0">
                <a:latin typeface="Franklin Gothic Book" panose="020B0503020102020204" pitchFamily="34" charset="0"/>
              </a:rPr>
              <a:t>(Scottish philosopher, satirical writer, essayist, translator, historian, mathematician, and teacher)</a:t>
            </a:r>
          </a:p>
        </p:txBody>
      </p:sp>
    </p:spTree>
    <p:extLst>
      <p:ext uri="{BB962C8B-B14F-4D97-AF65-F5344CB8AC3E}">
        <p14:creationId xmlns:p14="http://schemas.microsoft.com/office/powerpoint/2010/main" val="28617926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dobe Caslon Pro" pitchFamily="18" charset="0"/>
              </a:rPr>
              <a:t>Media as Fourth Estate</a:t>
            </a:r>
          </a:p>
        </p:txBody>
      </p:sp>
      <p:sp>
        <p:nvSpPr>
          <p:cNvPr id="3" name="Content Placeholder 2"/>
          <p:cNvSpPr>
            <a:spLocks noGrp="1"/>
          </p:cNvSpPr>
          <p:nvPr>
            <p:ph idx="1"/>
          </p:nvPr>
        </p:nvSpPr>
        <p:spPr>
          <a:xfrm>
            <a:off x="1463040" y="2119256"/>
            <a:ext cx="6196405" cy="3976743"/>
          </a:xfrm>
        </p:spPr>
        <p:txBody>
          <a:bodyPr>
            <a:normAutofit fontScale="92500"/>
          </a:bodyPr>
          <a:lstStyle/>
          <a:p>
            <a:pPr lvl="0"/>
            <a:r>
              <a:rPr lang="en-US" dirty="0">
                <a:latin typeface="Adobe Caslon Pro" pitchFamily="18" charset="0"/>
              </a:rPr>
              <a:t>Judicial, executive, legislature and media should be separate and independent powers</a:t>
            </a:r>
          </a:p>
          <a:p>
            <a:pPr lvl="0"/>
            <a:endParaRPr lang="en-US" dirty="0">
              <a:latin typeface="Adobe Caslon Pro" pitchFamily="18" charset="0"/>
            </a:endParaRPr>
          </a:p>
          <a:p>
            <a:pPr lvl="0"/>
            <a:r>
              <a:rPr lang="en-US" dirty="0">
                <a:latin typeface="Adobe Caslon Pro" pitchFamily="18" charset="0"/>
              </a:rPr>
              <a:t>Mass media (print &amp; broadcasting) are often seen as fulfilling the role of fourth estate because of its indirect power over political systems</a:t>
            </a:r>
          </a:p>
          <a:p>
            <a:pPr lvl="0"/>
            <a:endParaRPr lang="en-US" dirty="0">
              <a:latin typeface="Adobe Caslon Pro" pitchFamily="18" charset="0"/>
            </a:endParaRPr>
          </a:p>
          <a:p>
            <a:pPr lvl="0"/>
            <a:r>
              <a:rPr lang="en-US" dirty="0">
                <a:latin typeface="Adobe Caslon Pro" pitchFamily="18" charset="0"/>
              </a:rPr>
              <a:t>The Internet is also considered to have similar functions</a:t>
            </a:r>
          </a:p>
        </p:txBody>
      </p:sp>
    </p:spTree>
    <p:extLst>
      <p:ext uri="{BB962C8B-B14F-4D97-AF65-F5344CB8AC3E}">
        <p14:creationId xmlns:p14="http://schemas.microsoft.com/office/powerpoint/2010/main" val="2507342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latin typeface="Adobe Caslon Pro" pitchFamily="18" charset="0"/>
              </a:rPr>
              <a:t>Civic Engagement - Background</a:t>
            </a:r>
            <a:endParaRPr lang="en-US" sz="3600" dirty="0"/>
          </a:p>
        </p:txBody>
      </p:sp>
      <p:sp>
        <p:nvSpPr>
          <p:cNvPr id="3" name="Content Placeholder 2"/>
          <p:cNvSpPr>
            <a:spLocks noGrp="1"/>
          </p:cNvSpPr>
          <p:nvPr>
            <p:ph idx="1"/>
          </p:nvPr>
        </p:nvSpPr>
        <p:spPr>
          <a:xfrm>
            <a:off x="1463040" y="2209799"/>
            <a:ext cx="4175760" cy="3603812"/>
          </a:xfrm>
        </p:spPr>
        <p:txBody>
          <a:bodyPr>
            <a:normAutofit fontScale="92500" lnSpcReduction="10000"/>
          </a:bodyPr>
          <a:lstStyle/>
          <a:p>
            <a:r>
              <a:rPr lang="en-US" i="1" dirty="0">
                <a:latin typeface="Adobe Caslon Pro" pitchFamily="18" charset="0"/>
              </a:rPr>
              <a:t>The Forms of Capital</a:t>
            </a:r>
            <a:r>
              <a:rPr lang="en-US" dirty="0">
                <a:latin typeface="Adobe Caslon Pro" pitchFamily="18" charset="0"/>
              </a:rPr>
              <a:t> (1986)</a:t>
            </a:r>
          </a:p>
          <a:p>
            <a:pPr lvl="1"/>
            <a:r>
              <a:rPr lang="en-US" dirty="0">
                <a:latin typeface="Adobe Caslon Pro" pitchFamily="18" charset="0"/>
              </a:rPr>
              <a:t>Economic capital </a:t>
            </a:r>
            <a:r>
              <a:rPr lang="zh-CN" altLang="en-US" dirty="0">
                <a:latin typeface="Adobe Caslon Pro" pitchFamily="18" charset="0"/>
              </a:rPr>
              <a:t>（基礎設施）</a:t>
            </a:r>
            <a:endParaRPr lang="en-US" dirty="0">
              <a:latin typeface="Adobe Caslon Pro" pitchFamily="18" charset="0"/>
            </a:endParaRPr>
          </a:p>
          <a:p>
            <a:pPr lvl="2"/>
            <a:r>
              <a:rPr lang="en-US" dirty="0"/>
              <a:t>Command of economic resources (money, assets</a:t>
            </a:r>
            <a:r>
              <a:rPr lang="zh-CN" altLang="en-US" dirty="0"/>
              <a:t>（資產）</a:t>
            </a:r>
            <a:r>
              <a:rPr lang="en-US" dirty="0"/>
              <a:t>, property)</a:t>
            </a:r>
            <a:endParaRPr lang="en-US" dirty="0">
              <a:latin typeface="Adobe Caslon Pro" pitchFamily="18" charset="0"/>
            </a:endParaRPr>
          </a:p>
          <a:p>
            <a:pPr lvl="1"/>
            <a:r>
              <a:rPr lang="en-US" dirty="0">
                <a:latin typeface="Adobe Caslon Pro" pitchFamily="18" charset="0"/>
              </a:rPr>
              <a:t>Cultural capital</a:t>
            </a:r>
          </a:p>
          <a:p>
            <a:pPr lvl="2"/>
            <a:r>
              <a:rPr lang="en-US" dirty="0"/>
              <a:t>A person‘s education (knowledge and intellectual </a:t>
            </a:r>
            <a:r>
              <a:rPr lang="zh-CN" altLang="en-US" dirty="0"/>
              <a:t>（知識分子）</a:t>
            </a:r>
            <a:r>
              <a:rPr lang="en-US" dirty="0"/>
              <a:t>skills) that provides advantage in achieving a higher social-status in society </a:t>
            </a:r>
            <a:endParaRPr lang="en-US" dirty="0">
              <a:latin typeface="Adobe Caslon Pro" pitchFamily="18" charset="0"/>
            </a:endParaRPr>
          </a:p>
        </p:txBody>
      </p:sp>
      <p:sp>
        <p:nvSpPr>
          <p:cNvPr id="4" name="AutoShape 1" descr="C:\Users\lijiang2\AppData\Roaming\Tencent\Users\35643741\QQ\WinTemp\RichOle\NK_WC}XWO@J@ENVA@]N7l.jpg"/>
          <p:cNvSpPr>
            <a:spLocks noChangeAspect="1" noChangeArrowheads="1"/>
          </p:cNvSpPr>
          <p:nvPr/>
        </p:nvSpPr>
        <p:spPr bwMode="auto">
          <a:xfrm>
            <a:off x="0" y="0"/>
            <a:ext cx="304800" cy="304800"/>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5" name="AutoShape 2" descr="C:\Users\lijiang2\AppData\Roaming\Tencent\Users\35643741\QQ\WinTemp\RichOle\NK_WC}XWO@J@ENVA@]N7l.jpg"/>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38800" y="2209799"/>
            <a:ext cx="2492729" cy="340880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val="4119551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latin typeface="Adobe Caslon Pro" pitchFamily="18" charset="0"/>
              </a:rPr>
              <a:t>Watergate Scandal (1972)</a:t>
            </a:r>
          </a:p>
        </p:txBody>
      </p:sp>
      <p:sp>
        <p:nvSpPr>
          <p:cNvPr id="3" name="Content Placeholder 2"/>
          <p:cNvSpPr>
            <a:spLocks noGrp="1"/>
          </p:cNvSpPr>
          <p:nvPr>
            <p:ph idx="1"/>
          </p:nvPr>
        </p:nvSpPr>
        <p:spPr/>
        <p:txBody>
          <a:bodyPr/>
          <a:lstStyle/>
          <a:p>
            <a:r>
              <a:rPr lang="en-US" dirty="0">
                <a:latin typeface="Adobe Caslon Pro" pitchFamily="18" charset="0"/>
              </a:rPr>
              <a:t>Mass media oversee the executive power</a:t>
            </a:r>
          </a:p>
          <a:p>
            <a:r>
              <a:rPr lang="zh-CN" altLang="en-US" dirty="0">
                <a:latin typeface="Adobe Caslon Pro" pitchFamily="18" charset="0"/>
              </a:rPr>
              <a:t>大众传媒监督行政权力</a:t>
            </a:r>
            <a:endParaRPr lang="en-US" dirty="0">
              <a:latin typeface="Adobe Caslon Pro" pitchFamily="18" charset="0"/>
            </a:endParaRPr>
          </a:p>
        </p:txBody>
      </p:sp>
      <p:pic>
        <p:nvPicPr>
          <p:cNvPr id="409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38984" y="2685365"/>
            <a:ext cx="3102429" cy="232682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4" name="Rectangle 3"/>
          <p:cNvSpPr/>
          <p:nvPr/>
        </p:nvSpPr>
        <p:spPr>
          <a:xfrm>
            <a:off x="1263353" y="3848152"/>
            <a:ext cx="2819400" cy="1938992"/>
          </a:xfrm>
          <a:prstGeom prst="rect">
            <a:avLst/>
          </a:prstGeom>
        </p:spPr>
        <p:txBody>
          <a:bodyPr wrap="square">
            <a:spAutoFit/>
          </a:bodyPr>
          <a:lstStyle/>
          <a:p>
            <a:r>
              <a:rPr lang="en-US" sz="2000" dirty="0">
                <a:latin typeface="Adobe Caslon Pro" pitchFamily="18" charset="0"/>
              </a:rPr>
              <a:t>Two reporters from Washington Post:</a:t>
            </a:r>
          </a:p>
          <a:p>
            <a:endParaRPr lang="en-US" sz="2000" dirty="0">
              <a:latin typeface="Adobe Caslon Pro" pitchFamily="18" charset="0"/>
            </a:endParaRPr>
          </a:p>
          <a:p>
            <a:r>
              <a:rPr lang="en-US" sz="2000" dirty="0">
                <a:latin typeface="Adobe Caslon Pro" pitchFamily="18" charset="0"/>
              </a:rPr>
              <a:t>Bob Woodward</a:t>
            </a:r>
            <a:endParaRPr lang="en-US" altLang="zh-CN" sz="2000" dirty="0">
              <a:latin typeface="Adobe Caslon Pro" pitchFamily="18" charset="0"/>
            </a:endParaRPr>
          </a:p>
          <a:p>
            <a:endParaRPr lang="en-US" sz="2000" dirty="0">
              <a:latin typeface="Adobe Caslon Pro" pitchFamily="18" charset="0"/>
            </a:endParaRPr>
          </a:p>
          <a:p>
            <a:r>
              <a:rPr lang="en-US" sz="2000" dirty="0">
                <a:latin typeface="Adobe Caslon Pro" pitchFamily="18" charset="0"/>
              </a:rPr>
              <a:t>Carl Bernstein</a:t>
            </a:r>
          </a:p>
        </p:txBody>
      </p:sp>
      <p:pic>
        <p:nvPicPr>
          <p:cNvPr id="6146" name="Picture 2" descr="File:Nixon campaigns.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14800" y="4267200"/>
            <a:ext cx="3105150" cy="2058272"/>
          </a:xfrm>
          <a:prstGeom prst="rect">
            <a:avLst/>
          </a:prstGeom>
          <a:noFill/>
          <a:extLst>
            <a:ext uri="{909E8E84-426E-40dd-AFC4-6F175D3DCCD1}">
              <a14:hiddenFill xmlns:a14="http://schemas.microsoft.com/office/drawing/2010/main" xmlns="">
                <a:solidFill>
                  <a:srgbClr val="FFFFFF"/>
                </a:solidFill>
              </a14:hiddenFill>
            </a:ext>
          </a:extLst>
        </p:spPr>
      </p:pic>
      <p:sp>
        <p:nvSpPr>
          <p:cNvPr id="5" name="Rectangle 4"/>
          <p:cNvSpPr/>
          <p:nvPr/>
        </p:nvSpPr>
        <p:spPr>
          <a:xfrm>
            <a:off x="1028693" y="2991770"/>
            <a:ext cx="4210448" cy="646331"/>
          </a:xfrm>
          <a:prstGeom prst="rect">
            <a:avLst/>
          </a:prstGeom>
        </p:spPr>
        <p:txBody>
          <a:bodyPr wrap="none">
            <a:spAutoFit/>
          </a:bodyPr>
          <a:lstStyle/>
          <a:p>
            <a:r>
              <a:rPr lang="en-US" dirty="0">
                <a:hlinkClick r:id="rId5"/>
              </a:rPr>
              <a:t>http://youtu.be/IHnmriyXYeg</a:t>
            </a:r>
          </a:p>
          <a:p>
            <a:r>
              <a:rPr lang="en-US" dirty="0">
                <a:hlinkClick r:id="rId6"/>
              </a:rPr>
              <a:t>http://www.history.com/topics/watergate</a:t>
            </a:r>
            <a:endParaRPr lang="en-US" dirty="0"/>
          </a:p>
        </p:txBody>
      </p:sp>
    </p:spTree>
    <p:extLst>
      <p:ext uri="{BB962C8B-B14F-4D97-AF65-F5344CB8AC3E}">
        <p14:creationId xmlns:p14="http://schemas.microsoft.com/office/powerpoint/2010/main" val="363659133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dirty="0"/>
          </a:p>
        </p:txBody>
      </p:sp>
      <p:sp>
        <p:nvSpPr>
          <p:cNvPr id="4" name="Oval 3"/>
          <p:cNvSpPr/>
          <p:nvPr/>
        </p:nvSpPr>
        <p:spPr>
          <a:xfrm>
            <a:off x="1828800" y="2743200"/>
            <a:ext cx="2057400" cy="2057400"/>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5">
                    <a:lumMod val="50000"/>
                  </a:schemeClr>
                </a:solidFill>
              </a:rPr>
              <a:t>Civic Engagement</a:t>
            </a:r>
          </a:p>
        </p:txBody>
      </p:sp>
      <p:sp>
        <p:nvSpPr>
          <p:cNvPr id="5" name="Oval 4"/>
          <p:cNvSpPr/>
          <p:nvPr/>
        </p:nvSpPr>
        <p:spPr>
          <a:xfrm>
            <a:off x="5334000" y="2780963"/>
            <a:ext cx="2057400" cy="2057400"/>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5">
                  <a:lumMod val="50000"/>
                </a:schemeClr>
              </a:solidFill>
            </a:endParaRPr>
          </a:p>
        </p:txBody>
      </p:sp>
      <p:cxnSp>
        <p:nvCxnSpPr>
          <p:cNvPr id="6" name="Straight Arrow Connector 5"/>
          <p:cNvCxnSpPr>
            <a:endCxn id="5" idx="2"/>
          </p:cNvCxnSpPr>
          <p:nvPr/>
        </p:nvCxnSpPr>
        <p:spPr>
          <a:xfrm flipV="1">
            <a:off x="3886200" y="3809663"/>
            <a:ext cx="1447800" cy="3708"/>
          </a:xfrm>
          <a:prstGeom prst="straightConnector1">
            <a:avLst/>
          </a:prstGeom>
          <a:ln w="50800">
            <a:solidFill>
              <a:schemeClr val="accent1">
                <a:lumMod val="50000"/>
              </a:schemeClr>
            </a:solidFill>
            <a:headEnd type="arrow"/>
            <a:tailEnd type="none"/>
          </a:ln>
        </p:spPr>
        <p:style>
          <a:lnRef idx="1">
            <a:schemeClr val="accent1"/>
          </a:lnRef>
          <a:fillRef idx="0">
            <a:schemeClr val="accent1"/>
          </a:fillRef>
          <a:effectRef idx="0">
            <a:schemeClr val="accent1"/>
          </a:effectRef>
          <a:fontRef idx="minor">
            <a:schemeClr val="tx1"/>
          </a:fontRef>
        </p:style>
      </p:cxnSp>
      <p:sp>
        <p:nvSpPr>
          <p:cNvPr id="7" name="Title 1"/>
          <p:cNvSpPr txBox="1">
            <a:spLocks/>
          </p:cNvSpPr>
          <p:nvPr/>
        </p:nvSpPr>
        <p:spPr>
          <a:xfrm>
            <a:off x="762000" y="838200"/>
            <a:ext cx="7574845" cy="120248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600"/>
              <a:t>Traditional Perspective of Journalism</a:t>
            </a:r>
            <a:endParaRPr lang="en-US" sz="3600" dirty="0"/>
          </a:p>
        </p:txBody>
      </p:sp>
      <p:sp>
        <p:nvSpPr>
          <p:cNvPr id="8" name="Rectangle 7"/>
          <p:cNvSpPr/>
          <p:nvPr/>
        </p:nvSpPr>
        <p:spPr>
          <a:xfrm>
            <a:off x="3964138" y="3393904"/>
            <a:ext cx="1369862" cy="369332"/>
          </a:xfrm>
          <a:prstGeom prst="rect">
            <a:avLst/>
          </a:prstGeom>
        </p:spPr>
        <p:txBody>
          <a:bodyPr wrap="none">
            <a:spAutoFit/>
          </a:bodyPr>
          <a:lstStyle/>
          <a:p>
            <a:r>
              <a:rPr lang="en-US" dirty="0"/>
              <a:t>Gatekeeper </a:t>
            </a:r>
          </a:p>
        </p:txBody>
      </p:sp>
      <p:sp>
        <p:nvSpPr>
          <p:cNvPr id="9" name="Pie 8"/>
          <p:cNvSpPr/>
          <p:nvPr/>
        </p:nvSpPr>
        <p:spPr>
          <a:xfrm>
            <a:off x="5334000" y="2882788"/>
            <a:ext cx="2057400" cy="1955575"/>
          </a:xfrm>
          <a:prstGeom prst="pie">
            <a:avLst>
              <a:gd name="adj1" fmla="val 21546216"/>
              <a:gd name="adj2" fmla="val 1082704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a:p>
            <a:pPr algn="ctr"/>
            <a:endParaRPr lang="en-US" dirty="0">
              <a:solidFill>
                <a:schemeClr val="tx1"/>
              </a:solidFill>
            </a:endParaRPr>
          </a:p>
          <a:p>
            <a:pPr algn="ctr"/>
            <a:r>
              <a:rPr lang="en-US" dirty="0">
                <a:solidFill>
                  <a:schemeClr val="tx1"/>
                </a:solidFill>
              </a:rPr>
              <a:t>Professional Journalism</a:t>
            </a:r>
          </a:p>
        </p:txBody>
      </p:sp>
    </p:spTree>
    <p:extLst>
      <p:ext uri="{BB962C8B-B14F-4D97-AF65-F5344CB8AC3E}">
        <p14:creationId xmlns:p14="http://schemas.microsoft.com/office/powerpoint/2010/main" val="189781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838200"/>
            <a:ext cx="7574845" cy="1202485"/>
          </a:xfrm>
        </p:spPr>
        <p:txBody>
          <a:bodyPr>
            <a:normAutofit/>
          </a:bodyPr>
          <a:lstStyle/>
          <a:p>
            <a:r>
              <a:rPr lang="en-US" sz="3600" dirty="0"/>
              <a:t>Traditional Perspective of Journalism</a:t>
            </a:r>
          </a:p>
        </p:txBody>
      </p:sp>
      <p:sp>
        <p:nvSpPr>
          <p:cNvPr id="3" name="Content Placeholder 2"/>
          <p:cNvSpPr>
            <a:spLocks noGrp="1"/>
          </p:cNvSpPr>
          <p:nvPr>
            <p:ph idx="1"/>
          </p:nvPr>
        </p:nvSpPr>
        <p:spPr/>
        <p:txBody>
          <a:bodyPr>
            <a:normAutofit/>
          </a:bodyPr>
          <a:lstStyle/>
          <a:p>
            <a:r>
              <a:rPr lang="en-US" dirty="0">
                <a:latin typeface="Adobe Caslon Pro" pitchFamily="18" charset="0"/>
              </a:rPr>
              <a:t>Agenda-setting Theory (McCombs &amp; Shaw, 1972)</a:t>
            </a:r>
          </a:p>
          <a:p>
            <a:endParaRPr lang="en-US" dirty="0">
              <a:latin typeface="Adobe Caslon Pro" pitchFamily="18" charset="0"/>
            </a:endParaRPr>
          </a:p>
          <a:p>
            <a:pPr lvl="1"/>
            <a:r>
              <a:rPr lang="en-US" sz="2000" dirty="0">
                <a:latin typeface="Adobe Caslon Pro" pitchFamily="18" charset="0"/>
              </a:rPr>
              <a:t>News agenda determines the public agenda</a:t>
            </a:r>
          </a:p>
          <a:p>
            <a:pPr lvl="1"/>
            <a:r>
              <a:rPr lang="en-US" sz="2000" dirty="0">
                <a:latin typeface="Adobe Caslon Pro" pitchFamily="18" charset="0"/>
              </a:rPr>
              <a:t>People rely on news to decide where they should focus attention (surveillance</a:t>
            </a:r>
            <a:r>
              <a:rPr lang="zh-CN" altLang="en-US" sz="2000" dirty="0">
                <a:latin typeface="Adobe Caslon Pro" pitchFamily="18" charset="0"/>
              </a:rPr>
              <a:t>（監測）</a:t>
            </a:r>
            <a:r>
              <a:rPr lang="en-US" sz="2000" dirty="0">
                <a:latin typeface="Adobe Caslon Pro" pitchFamily="18" charset="0"/>
              </a:rPr>
              <a:t> function)</a:t>
            </a:r>
          </a:p>
          <a:p>
            <a:pPr lvl="1"/>
            <a:r>
              <a:rPr lang="en-US" sz="2000" dirty="0">
                <a:latin typeface="Adobe Caslon Pro" pitchFamily="18" charset="0"/>
              </a:rPr>
              <a:t>Media are distant from the public and decide what they should care about</a:t>
            </a:r>
          </a:p>
          <a:p>
            <a:pPr marL="365760" lvl="1" indent="0">
              <a:buNone/>
            </a:pPr>
            <a:endParaRPr lang="en-US" dirty="0">
              <a:latin typeface="Adobe Caslon Pro" pitchFamily="18" charset="0"/>
            </a:endParaRPr>
          </a:p>
        </p:txBody>
      </p:sp>
    </p:spTree>
    <p:extLst>
      <p:ext uri="{BB962C8B-B14F-4D97-AF65-F5344CB8AC3E}">
        <p14:creationId xmlns:p14="http://schemas.microsoft.com/office/powerpoint/2010/main" val="3410407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817582"/>
            <a:ext cx="7543800" cy="1202485"/>
          </a:xfrm>
        </p:spPr>
        <p:txBody>
          <a:bodyPr>
            <a:normAutofit/>
          </a:bodyPr>
          <a:lstStyle/>
          <a:p>
            <a:r>
              <a:rPr lang="en-US" sz="3600" dirty="0">
                <a:latin typeface="Adobe Caslon Pro" pitchFamily="18" charset="0"/>
              </a:rPr>
              <a:t>Traditional Perspective of Journalism</a:t>
            </a:r>
          </a:p>
        </p:txBody>
      </p:sp>
      <p:sp>
        <p:nvSpPr>
          <p:cNvPr id="3" name="Content Placeholder 2"/>
          <p:cNvSpPr>
            <a:spLocks noGrp="1"/>
          </p:cNvSpPr>
          <p:nvPr>
            <p:ph idx="1"/>
          </p:nvPr>
        </p:nvSpPr>
        <p:spPr/>
        <p:txBody>
          <a:bodyPr>
            <a:normAutofit fontScale="92500"/>
          </a:bodyPr>
          <a:lstStyle/>
          <a:p>
            <a:r>
              <a:rPr lang="en-US" dirty="0">
                <a:latin typeface="Adobe Caslon Pro" pitchFamily="18" charset="0"/>
              </a:rPr>
              <a:t> Underlying</a:t>
            </a:r>
            <a:r>
              <a:rPr lang="zh-CN" altLang="en-US" dirty="0">
                <a:latin typeface="Adobe Caslon Pro" pitchFamily="18" charset="0"/>
              </a:rPr>
              <a:t>（基本）</a:t>
            </a:r>
            <a:r>
              <a:rPr lang="en-US" dirty="0">
                <a:latin typeface="Adobe Caslon Pro" pitchFamily="18" charset="0"/>
              </a:rPr>
              <a:t> </a:t>
            </a:r>
            <a:r>
              <a:rPr lang="en-US" altLang="zh-CN" dirty="0">
                <a:latin typeface="Adobe Caslon Pro" pitchFamily="18" charset="0"/>
              </a:rPr>
              <a:t>assumptions:</a:t>
            </a:r>
          </a:p>
          <a:p>
            <a:pPr lvl="1"/>
            <a:r>
              <a:rPr lang="en-US" dirty="0">
                <a:latin typeface="Adobe Caslon Pro" pitchFamily="18" charset="0"/>
              </a:rPr>
              <a:t>Information access = automatic engagement</a:t>
            </a:r>
          </a:p>
          <a:p>
            <a:pPr lvl="1"/>
            <a:r>
              <a:rPr lang="en-US" dirty="0">
                <a:latin typeface="Adobe Caslon Pro" pitchFamily="18" charset="0"/>
              </a:rPr>
              <a:t>Awareness leads to public judgment and engagement</a:t>
            </a:r>
          </a:p>
          <a:p>
            <a:pPr lvl="1"/>
            <a:r>
              <a:rPr lang="en-US" dirty="0">
                <a:latin typeface="Adobe Caslon Pro" pitchFamily="18" charset="0"/>
              </a:rPr>
              <a:t>Audience is passive </a:t>
            </a:r>
          </a:p>
          <a:p>
            <a:r>
              <a:rPr lang="en-US" dirty="0">
                <a:latin typeface="Adobe Caslon Pro" pitchFamily="18" charset="0"/>
              </a:rPr>
              <a:t>A tunnel</a:t>
            </a:r>
            <a:r>
              <a:rPr lang="zh-CN" altLang="en-US" dirty="0">
                <a:latin typeface="Adobe Caslon Pro" pitchFamily="18" charset="0"/>
              </a:rPr>
              <a:t>（隧道）</a:t>
            </a:r>
            <a:r>
              <a:rPr lang="en-US" dirty="0">
                <a:latin typeface="Adobe Caslon Pro" pitchFamily="18" charset="0"/>
              </a:rPr>
              <a:t> effect: Source-message-channel-receiver</a:t>
            </a:r>
          </a:p>
          <a:p>
            <a:pPr lvl="1"/>
            <a:r>
              <a:rPr lang="en-US" dirty="0">
                <a:latin typeface="Adobe Caslon Pro" pitchFamily="18" charset="0"/>
              </a:rPr>
              <a:t>Linear story-telling</a:t>
            </a:r>
          </a:p>
          <a:p>
            <a:pPr lvl="1"/>
            <a:r>
              <a:rPr lang="en-US" dirty="0">
                <a:latin typeface="Adobe Caslon Pro" pitchFamily="18" charset="0"/>
              </a:rPr>
              <a:t>An “if-you-publish-it-they-will-engage” model</a:t>
            </a:r>
          </a:p>
          <a:p>
            <a:endParaRPr lang="en-US" dirty="0">
              <a:latin typeface="Adobe Caslon Pro" pitchFamily="18" charset="0"/>
            </a:endParaRPr>
          </a:p>
          <a:p>
            <a:endParaRPr lang="en-US" dirty="0">
              <a:latin typeface="Adobe Caslon Pro" pitchFamily="18" charset="0"/>
            </a:endParaRPr>
          </a:p>
          <a:p>
            <a:endParaRPr lang="en-US" dirty="0">
              <a:latin typeface="Adobe Caslon Pro" pitchFamily="18" charset="0"/>
            </a:endParaRPr>
          </a:p>
        </p:txBody>
      </p:sp>
    </p:spTree>
    <p:extLst>
      <p:ext uri="{BB962C8B-B14F-4D97-AF65-F5344CB8AC3E}">
        <p14:creationId xmlns:p14="http://schemas.microsoft.com/office/powerpoint/2010/main" val="2354633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dirty="0"/>
          </a:p>
        </p:txBody>
      </p:sp>
      <p:sp>
        <p:nvSpPr>
          <p:cNvPr id="4" name="Oval 3"/>
          <p:cNvSpPr/>
          <p:nvPr/>
        </p:nvSpPr>
        <p:spPr>
          <a:xfrm>
            <a:off x="1828800" y="2743200"/>
            <a:ext cx="2057400" cy="2057400"/>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5">
                    <a:lumMod val="50000"/>
                  </a:schemeClr>
                </a:solidFill>
              </a:rPr>
              <a:t>Civic Engagement</a:t>
            </a:r>
          </a:p>
        </p:txBody>
      </p:sp>
      <p:sp>
        <p:nvSpPr>
          <p:cNvPr id="5" name="Oval 4"/>
          <p:cNvSpPr/>
          <p:nvPr/>
        </p:nvSpPr>
        <p:spPr>
          <a:xfrm>
            <a:off x="5334000" y="2780963"/>
            <a:ext cx="2057400" cy="2057400"/>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5">
                    <a:lumMod val="50000"/>
                  </a:schemeClr>
                </a:solidFill>
              </a:rPr>
              <a:t>Journalism</a:t>
            </a:r>
          </a:p>
        </p:txBody>
      </p:sp>
      <p:cxnSp>
        <p:nvCxnSpPr>
          <p:cNvPr id="7" name="Straight Arrow Connector 6"/>
          <p:cNvCxnSpPr/>
          <p:nvPr/>
        </p:nvCxnSpPr>
        <p:spPr>
          <a:xfrm flipV="1">
            <a:off x="3886200" y="3352801"/>
            <a:ext cx="1600200" cy="230284"/>
          </a:xfrm>
          <a:prstGeom prst="straightConnector1">
            <a:avLst/>
          </a:prstGeom>
          <a:ln w="50800">
            <a:solidFill>
              <a:schemeClr val="accent1">
                <a:lumMod val="50000"/>
              </a:schemeClr>
            </a:solidFill>
            <a:headEnd type="arrow"/>
            <a:tailEnd type="arrow"/>
          </a:ln>
        </p:spPr>
        <p:style>
          <a:lnRef idx="1">
            <a:schemeClr val="accent1"/>
          </a:lnRef>
          <a:fillRef idx="0">
            <a:schemeClr val="accent1"/>
          </a:fillRef>
          <a:effectRef idx="0">
            <a:schemeClr val="accent1"/>
          </a:effectRef>
          <a:fontRef idx="minor">
            <a:schemeClr val="tx1"/>
          </a:fontRef>
        </p:style>
      </p:cxnSp>
      <p:grpSp>
        <p:nvGrpSpPr>
          <p:cNvPr id="19" name="Group 18"/>
          <p:cNvGrpSpPr/>
          <p:nvPr/>
        </p:nvGrpSpPr>
        <p:grpSpPr>
          <a:xfrm>
            <a:off x="5335349" y="2780960"/>
            <a:ext cx="2057400" cy="2248239"/>
            <a:chOff x="5335349" y="2780961"/>
            <a:chExt cx="2057400" cy="2172038"/>
          </a:xfrm>
        </p:grpSpPr>
        <p:sp>
          <p:nvSpPr>
            <p:cNvPr id="9" name="Pie 8"/>
            <p:cNvSpPr/>
            <p:nvPr/>
          </p:nvSpPr>
          <p:spPr>
            <a:xfrm rot="10800000">
              <a:off x="5335349" y="2780961"/>
              <a:ext cx="2057400" cy="2172038"/>
            </a:xfrm>
            <a:prstGeom prst="pie">
              <a:avLst>
                <a:gd name="adj1" fmla="val 21546216"/>
                <a:gd name="adj2" fmla="val 10857998"/>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a:p>
              <a:pPr algn="ctr"/>
              <a:endParaRPr lang="en-US" dirty="0">
                <a:solidFill>
                  <a:schemeClr val="tx1"/>
                </a:solidFill>
              </a:endParaRPr>
            </a:p>
          </p:txBody>
        </p:sp>
        <p:sp>
          <p:nvSpPr>
            <p:cNvPr id="10" name="Rectangle 9"/>
            <p:cNvSpPr/>
            <p:nvPr/>
          </p:nvSpPr>
          <p:spPr>
            <a:xfrm>
              <a:off x="5744327" y="3111428"/>
              <a:ext cx="1239442" cy="646331"/>
            </a:xfrm>
            <a:prstGeom prst="rect">
              <a:avLst/>
            </a:prstGeom>
          </p:spPr>
          <p:txBody>
            <a:bodyPr wrap="none">
              <a:spAutoFit/>
            </a:bodyPr>
            <a:lstStyle/>
            <a:p>
              <a:pPr algn="ctr"/>
              <a:r>
                <a:rPr lang="en-US" dirty="0"/>
                <a:t>Citizen </a:t>
              </a:r>
            </a:p>
            <a:p>
              <a:pPr algn="ctr"/>
              <a:r>
                <a:rPr lang="en-US" dirty="0"/>
                <a:t>Journalism</a:t>
              </a:r>
            </a:p>
          </p:txBody>
        </p:sp>
      </p:grpSp>
    </p:spTree>
    <p:extLst>
      <p:ext uri="{BB962C8B-B14F-4D97-AF65-F5344CB8AC3E}">
        <p14:creationId xmlns:p14="http://schemas.microsoft.com/office/powerpoint/2010/main" val="327286641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1" y="817582"/>
            <a:ext cx="7620000" cy="1202485"/>
          </a:xfrm>
        </p:spPr>
        <p:txBody>
          <a:bodyPr>
            <a:normAutofit/>
          </a:bodyPr>
          <a:lstStyle/>
          <a:p>
            <a:r>
              <a:rPr lang="en-US" sz="3600" dirty="0"/>
              <a:t>Challenges from CJ and New Media</a:t>
            </a:r>
          </a:p>
        </p:txBody>
      </p:sp>
      <p:sp>
        <p:nvSpPr>
          <p:cNvPr id="3" name="Content Placeholder 2"/>
          <p:cNvSpPr>
            <a:spLocks noGrp="1"/>
          </p:cNvSpPr>
          <p:nvPr>
            <p:ph idx="1"/>
          </p:nvPr>
        </p:nvSpPr>
        <p:spPr>
          <a:xfrm>
            <a:off x="685800" y="2119256"/>
            <a:ext cx="5867400" cy="4052944"/>
          </a:xfrm>
        </p:spPr>
        <p:txBody>
          <a:bodyPr>
            <a:normAutofit fontScale="92500" lnSpcReduction="10000"/>
          </a:bodyPr>
          <a:lstStyle/>
          <a:p>
            <a:pPr marL="0" indent="0">
              <a:buNone/>
            </a:pPr>
            <a:r>
              <a:rPr lang="en-US" sz="2800" dirty="0">
                <a:latin typeface="Adobe Caslon Pro" pitchFamily="18" charset="0"/>
              </a:rPr>
              <a:t>    1. The rise of network society</a:t>
            </a:r>
          </a:p>
          <a:p>
            <a:pPr lvl="1"/>
            <a:r>
              <a:rPr lang="en-US" sz="2400" dirty="0">
                <a:latin typeface="Adobe Caslon Pro" pitchFamily="18" charset="0"/>
              </a:rPr>
              <a:t>Personalized news consumption model (“News is on demand”)</a:t>
            </a:r>
          </a:p>
          <a:p>
            <a:pPr lvl="1"/>
            <a:r>
              <a:rPr lang="en-US" altLang="zh-TW" sz="2800" dirty="0">
                <a:latin typeface="Adobe Caslon Pro" pitchFamily="18" charset="0"/>
              </a:rPr>
              <a:t>Information flows much faster via </a:t>
            </a:r>
            <a:r>
              <a:rPr lang="en-US" altLang="zh-TW" sz="2800" i="1" dirty="0">
                <a:latin typeface="Adobe Caslon Pro" pitchFamily="18" charset="0"/>
              </a:rPr>
              <a:t>interpersonal</a:t>
            </a:r>
            <a:r>
              <a:rPr lang="zh-CN" altLang="en-US" sz="2800" i="1" dirty="0">
                <a:latin typeface="Adobe Caslon Pro" pitchFamily="18" charset="0"/>
              </a:rPr>
              <a:t>人際</a:t>
            </a:r>
            <a:r>
              <a:rPr lang="en-US" altLang="zh-TW" sz="2800" dirty="0">
                <a:latin typeface="Adobe Caslon Pro" pitchFamily="18" charset="0"/>
              </a:rPr>
              <a:t> networks</a:t>
            </a:r>
          </a:p>
          <a:p>
            <a:pPr lvl="2"/>
            <a:r>
              <a:rPr lang="en-US" sz="2100" dirty="0">
                <a:latin typeface="Adobe Caslon Pro" pitchFamily="18" charset="0"/>
              </a:rPr>
              <a:t>Twitter has been the go-to platform for real-time reporting and reaching out to sources. </a:t>
            </a:r>
          </a:p>
          <a:p>
            <a:pPr lvl="2"/>
            <a:r>
              <a:rPr lang="en-US" sz="2100" dirty="0">
                <a:latin typeface="Adobe Caslon Pro" pitchFamily="18" charset="0"/>
              </a:rPr>
              <a:t>Facebook helps </a:t>
            </a:r>
            <a:r>
              <a:rPr lang="en-US" sz="2100" u="sng" dirty="0">
                <a:latin typeface="Adobe Caslon Pro" pitchFamily="18" charset="0"/>
              </a:rPr>
              <a:t>scale</a:t>
            </a:r>
            <a:r>
              <a:rPr lang="zh-CN" altLang="en-US" sz="2100" u="sng" dirty="0">
                <a:latin typeface="Adobe Caslon Pro" pitchFamily="18" charset="0"/>
              </a:rPr>
              <a:t>（擴大規模）</a:t>
            </a:r>
            <a:r>
              <a:rPr lang="en-US" sz="2100" dirty="0">
                <a:latin typeface="Adobe Caslon Pro" pitchFamily="18" charset="0"/>
              </a:rPr>
              <a:t> the communication and reaches more public. </a:t>
            </a:r>
          </a:p>
          <a:p>
            <a:pPr lvl="2"/>
            <a:r>
              <a:rPr lang="en-US" sz="2100" dirty="0">
                <a:latin typeface="Adobe Caslon Pro" pitchFamily="18" charset="0"/>
              </a:rPr>
              <a:t>Facebook also </a:t>
            </a:r>
            <a:r>
              <a:rPr lang="en-US" sz="2100" u="sng" dirty="0">
                <a:latin typeface="Adobe Caslon Pro" pitchFamily="18" charset="0"/>
              </a:rPr>
              <a:t>biases</a:t>
            </a:r>
            <a:r>
              <a:rPr lang="en-US" sz="2100" dirty="0">
                <a:latin typeface="Adobe Caslon Pro" pitchFamily="18" charset="0"/>
              </a:rPr>
              <a:t> people’s news consumption by exposing individuals to news through their social networks.</a:t>
            </a:r>
            <a:endParaRPr lang="en-US" altLang="zh-TW" dirty="0">
              <a:latin typeface="Adobe Caslon Pro" pitchFamily="18" charset="0"/>
            </a:endParaRPr>
          </a:p>
        </p:txBody>
      </p:sp>
      <p:pic>
        <p:nvPicPr>
          <p:cNvPr id="2050" name="Picture 2" descr="http://6.mshcdn.com/wp-content/uploads/2011/06/twitter-news-360-300x187.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302271">
            <a:off x="6552664" y="1883022"/>
            <a:ext cx="2857500" cy="1781176"/>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4180499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1" y="817582"/>
            <a:ext cx="7620000" cy="1202485"/>
          </a:xfrm>
        </p:spPr>
        <p:txBody>
          <a:bodyPr>
            <a:normAutofit/>
          </a:bodyPr>
          <a:lstStyle/>
          <a:p>
            <a:r>
              <a:rPr lang="en-US" sz="3600" dirty="0"/>
              <a:t>Challenges from CJ and New Media</a:t>
            </a:r>
          </a:p>
        </p:txBody>
      </p:sp>
      <p:sp>
        <p:nvSpPr>
          <p:cNvPr id="3" name="Content Placeholder 2"/>
          <p:cNvSpPr>
            <a:spLocks noGrp="1"/>
          </p:cNvSpPr>
          <p:nvPr>
            <p:ph idx="1"/>
          </p:nvPr>
        </p:nvSpPr>
        <p:spPr>
          <a:xfrm>
            <a:off x="914401" y="2119257"/>
            <a:ext cx="4572000" cy="3603812"/>
          </a:xfrm>
        </p:spPr>
        <p:txBody>
          <a:bodyPr>
            <a:normAutofit/>
          </a:bodyPr>
          <a:lstStyle/>
          <a:p>
            <a:pPr marL="0" indent="0">
              <a:buNone/>
            </a:pPr>
            <a:r>
              <a:rPr lang="en-US" dirty="0">
                <a:latin typeface="Adobe Caslon Pro" pitchFamily="18" charset="0"/>
              </a:rPr>
              <a:t>2. Watching the watchdog</a:t>
            </a:r>
          </a:p>
          <a:p>
            <a:pPr lvl="1"/>
            <a:r>
              <a:rPr lang="en-US" altLang="zh-TW" sz="2000" dirty="0">
                <a:latin typeface="Adobe Caslon Pro" pitchFamily="18" charset="0"/>
              </a:rPr>
              <a:t>People have more participation opportunities: </a:t>
            </a:r>
          </a:p>
          <a:p>
            <a:pPr lvl="2"/>
            <a:r>
              <a:rPr lang="en-US" altLang="zh-TW" dirty="0">
                <a:latin typeface="Adobe Caslon Pro" pitchFamily="18" charset="0"/>
              </a:rPr>
              <a:t>user-generated content </a:t>
            </a:r>
          </a:p>
          <a:p>
            <a:pPr lvl="2"/>
            <a:endParaRPr lang="en-US" altLang="zh-TW" sz="1800" dirty="0">
              <a:latin typeface="Adobe Caslon Pro" pitchFamily="18" charset="0"/>
            </a:endParaRPr>
          </a:p>
          <a:p>
            <a:pPr lvl="1"/>
            <a:r>
              <a:rPr lang="en-US" altLang="zh-TW" sz="2000" dirty="0">
                <a:latin typeface="Adobe Caslon Pro" pitchFamily="18" charset="0"/>
              </a:rPr>
              <a:t>Changing the passive role: </a:t>
            </a:r>
          </a:p>
          <a:p>
            <a:pPr lvl="2"/>
            <a:r>
              <a:rPr lang="en-US" altLang="zh-TW" dirty="0">
                <a:latin typeface="Adobe Caslon Pro" pitchFamily="18" charset="0"/>
              </a:rPr>
              <a:t>Audiences are in control of our own learning</a:t>
            </a:r>
          </a:p>
          <a:p>
            <a:pPr lvl="2"/>
            <a:r>
              <a:rPr lang="en-US" altLang="zh-TW" dirty="0">
                <a:latin typeface="Adobe Caslon Pro" pitchFamily="18" charset="0"/>
              </a:rPr>
              <a:t>fact-checking against mainstream media </a:t>
            </a:r>
          </a:p>
          <a:p>
            <a:pPr marL="365760" lvl="1" indent="0">
              <a:buNone/>
            </a:pPr>
            <a:endParaRPr lang="en-US" altLang="zh-TW" sz="2400" dirty="0">
              <a:latin typeface="Adobe Caslon Pro" pitchFamily="18" charset="0"/>
            </a:endParaRPr>
          </a:p>
          <a:p>
            <a:pPr marL="0" indent="0">
              <a:buNone/>
            </a:pPr>
            <a:endParaRPr lang="en-US" dirty="0">
              <a:latin typeface="Adobe Caslon Pro" pitchFamily="18" charset="0"/>
            </a:endParaRPr>
          </a:p>
        </p:txBody>
      </p:sp>
      <p:pic>
        <p:nvPicPr>
          <p:cNvPr id="5"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58971" y="1981200"/>
            <a:ext cx="2698750" cy="411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009475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609600"/>
            <a:ext cx="7619999" cy="1202485"/>
          </a:xfrm>
        </p:spPr>
        <p:txBody>
          <a:bodyPr>
            <a:normAutofit fontScale="90000"/>
          </a:bodyPr>
          <a:lstStyle/>
          <a:p>
            <a:pPr algn="l"/>
            <a:r>
              <a:rPr lang="en-US" sz="3100" dirty="0"/>
              <a:t>The events of the Arab Spring were enlightened not by journalist but bloggers and tweeters</a:t>
            </a:r>
            <a:endParaRPr lang="en-US" dirty="0"/>
          </a:p>
        </p:txBody>
      </p:sp>
      <p:sp>
        <p:nvSpPr>
          <p:cNvPr id="4" name="Rectangle 3"/>
          <p:cNvSpPr/>
          <p:nvPr/>
        </p:nvSpPr>
        <p:spPr>
          <a:xfrm>
            <a:off x="762000" y="5715000"/>
            <a:ext cx="7620000" cy="646331"/>
          </a:xfrm>
          <a:prstGeom prst="rect">
            <a:avLst/>
          </a:prstGeom>
        </p:spPr>
        <p:txBody>
          <a:bodyPr wrap="square">
            <a:spAutoFit/>
          </a:bodyPr>
          <a:lstStyle/>
          <a:p>
            <a:r>
              <a:rPr lang="en-US" dirty="0"/>
              <a:t>http://www.theguardian.com/world/interactive/2011/mar/22/middle-east-protest-interactive-timeline</a:t>
            </a:r>
          </a:p>
        </p:txBody>
      </p:sp>
      <p:pic>
        <p:nvPicPr>
          <p:cNvPr id="4098" name="Picture 2" descr="https://libcom.org/files/images/library/egypt_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1832" y="2209800"/>
            <a:ext cx="3771900" cy="3028950"/>
          </a:xfrm>
          <a:prstGeom prst="rect">
            <a:avLst/>
          </a:prstGeom>
          <a:noFill/>
          <a:extLst>
            <a:ext uri="{909E8E84-426E-40dd-AFC4-6F175D3DCCD1}">
              <a14:hiddenFill xmlns:a14="http://schemas.microsoft.com/office/drawing/2010/main" xmlns="">
                <a:solidFill>
                  <a:srgbClr val="FFFFFF"/>
                </a:solidFill>
              </a14:hiddenFill>
            </a:ext>
          </a:extLst>
        </p:spPr>
      </p:pic>
      <p:pic>
        <p:nvPicPr>
          <p:cNvPr id="4100" name="Picture 4" descr="https://lh5.googleusercontent.com/-4gXIEywkjC8/U6giz4kdSaI/AAAAAAAAAdU/MsrMjkVQkIU/w640-h400-p-k/arab-spring-background.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43732" y="2438400"/>
            <a:ext cx="3657600" cy="228600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310309783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1" y="817582"/>
            <a:ext cx="7620000" cy="1202485"/>
          </a:xfrm>
        </p:spPr>
        <p:txBody>
          <a:bodyPr>
            <a:normAutofit/>
          </a:bodyPr>
          <a:lstStyle/>
          <a:p>
            <a:r>
              <a:rPr lang="en-US" sz="3600" dirty="0"/>
              <a:t>Challenges from CJ and New Media</a:t>
            </a:r>
          </a:p>
        </p:txBody>
      </p:sp>
      <p:sp>
        <p:nvSpPr>
          <p:cNvPr id="3" name="Content Placeholder 2"/>
          <p:cNvSpPr>
            <a:spLocks noGrp="1"/>
          </p:cNvSpPr>
          <p:nvPr>
            <p:ph idx="1"/>
          </p:nvPr>
        </p:nvSpPr>
        <p:spPr>
          <a:xfrm>
            <a:off x="914400" y="2119257"/>
            <a:ext cx="5500529" cy="3603812"/>
          </a:xfrm>
        </p:spPr>
        <p:txBody>
          <a:bodyPr>
            <a:noAutofit/>
          </a:bodyPr>
          <a:lstStyle/>
          <a:p>
            <a:pPr marL="0" indent="0">
              <a:buNone/>
            </a:pPr>
            <a:r>
              <a:rPr lang="en-US" dirty="0">
                <a:latin typeface="Adobe Caslon Pro" pitchFamily="18" charset="0"/>
              </a:rPr>
              <a:t>3. Journalism ineffectiveness</a:t>
            </a:r>
          </a:p>
          <a:p>
            <a:pPr lvl="1"/>
            <a:r>
              <a:rPr lang="en-US" sz="2000" dirty="0">
                <a:latin typeface="Adobe Caslon Pro" pitchFamily="18" charset="0"/>
              </a:rPr>
              <a:t>Decline of readership &amp; audience-ship</a:t>
            </a:r>
          </a:p>
          <a:p>
            <a:pPr lvl="1"/>
            <a:r>
              <a:rPr lang="en-US" altLang="zh-TW" sz="2000" dirty="0">
                <a:latin typeface="Adobe Caslon Pro" pitchFamily="18" charset="0"/>
              </a:rPr>
              <a:t>Increasing keen</a:t>
            </a:r>
            <a:r>
              <a:rPr lang="zh-CN" altLang="en-US" sz="2000" dirty="0">
                <a:latin typeface="Adobe Caslon Pro" pitchFamily="18" charset="0"/>
              </a:rPr>
              <a:t>（激烈的）</a:t>
            </a:r>
            <a:r>
              <a:rPr lang="en-US" altLang="zh-TW" sz="2000" dirty="0">
                <a:latin typeface="Adobe Caslon Pro" pitchFamily="18" charset="0"/>
              </a:rPr>
              <a:t> competition: ( global/national/local/citizen journalism)</a:t>
            </a:r>
          </a:p>
          <a:p>
            <a:pPr lvl="1"/>
            <a:r>
              <a:rPr lang="en-US" sz="2000" dirty="0">
                <a:latin typeface="Adobe Caslon Pro" pitchFamily="18" charset="0"/>
              </a:rPr>
              <a:t>Old financial/business models fail</a:t>
            </a:r>
          </a:p>
          <a:p>
            <a:pPr lvl="1"/>
            <a:r>
              <a:rPr lang="en-US" sz="2000" dirty="0">
                <a:latin typeface="Adobe Caslon Pro" pitchFamily="18" charset="0"/>
              </a:rPr>
              <a:t>Media: “Trust me” </a:t>
            </a:r>
            <a:r>
              <a:rPr lang="en-US" sz="2000" dirty="0">
                <a:latin typeface="Adobe Caslon Pro" pitchFamily="18" charset="0"/>
                <a:sym typeface="Wingdings"/>
              </a:rPr>
              <a:t>Audience: “Show me”</a:t>
            </a:r>
            <a:endParaRPr lang="en-US" sz="2000" dirty="0">
              <a:latin typeface="Adobe Caslon Pro" pitchFamily="18" charset="0"/>
            </a:endParaRPr>
          </a:p>
        </p:txBody>
      </p:sp>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14929" y="2147135"/>
            <a:ext cx="1735138" cy="2316162"/>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768204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1" y="817582"/>
            <a:ext cx="7620000" cy="1202485"/>
          </a:xfrm>
        </p:spPr>
        <p:txBody>
          <a:bodyPr>
            <a:normAutofit/>
          </a:bodyPr>
          <a:lstStyle/>
          <a:p>
            <a:r>
              <a:rPr lang="en-US" sz="3200" dirty="0">
                <a:latin typeface="Adobe Caslon Pro" pitchFamily="18" charset="0"/>
              </a:rPr>
              <a:t>Challenges for Traditional Perspective (Professional Journalism)</a:t>
            </a:r>
          </a:p>
        </p:txBody>
      </p:sp>
      <p:sp>
        <p:nvSpPr>
          <p:cNvPr id="3" name="Content Placeholder 2"/>
          <p:cNvSpPr>
            <a:spLocks noGrp="1"/>
          </p:cNvSpPr>
          <p:nvPr>
            <p:ph idx="1"/>
          </p:nvPr>
        </p:nvSpPr>
        <p:spPr>
          <a:xfrm>
            <a:off x="1600200" y="2362200"/>
            <a:ext cx="6400800" cy="1584512"/>
          </a:xfrm>
        </p:spPr>
        <p:txBody>
          <a:bodyPr>
            <a:normAutofit/>
          </a:bodyPr>
          <a:lstStyle/>
          <a:p>
            <a:r>
              <a:rPr lang="en-US" sz="2200" dirty="0">
                <a:latin typeface="Adobe Caslon Pro" pitchFamily="18" charset="0"/>
              </a:rPr>
              <a:t>The rise of network society</a:t>
            </a:r>
          </a:p>
          <a:p>
            <a:r>
              <a:rPr lang="en-US" sz="2200" dirty="0">
                <a:latin typeface="Adobe Caslon Pro" pitchFamily="18" charset="0"/>
              </a:rPr>
              <a:t>Watching the watchdog</a:t>
            </a:r>
          </a:p>
          <a:p>
            <a:r>
              <a:rPr lang="en-US" sz="2200" dirty="0">
                <a:latin typeface="Adobe Caslon Pro" pitchFamily="18" charset="0"/>
              </a:rPr>
              <a:t>Journalism ineffectiveness</a:t>
            </a:r>
          </a:p>
          <a:p>
            <a:pPr marL="365760" lvl="1" indent="0">
              <a:buNone/>
            </a:pPr>
            <a:endParaRPr lang="en-US" altLang="zh-TW" dirty="0">
              <a:latin typeface="Adobe Caslon Pro" pitchFamily="18" charset="0"/>
            </a:endParaRPr>
          </a:p>
        </p:txBody>
      </p:sp>
      <p:grpSp>
        <p:nvGrpSpPr>
          <p:cNvPr id="14" name="Group 13"/>
          <p:cNvGrpSpPr/>
          <p:nvPr/>
        </p:nvGrpSpPr>
        <p:grpSpPr>
          <a:xfrm>
            <a:off x="1905000" y="4152562"/>
            <a:ext cx="4267200" cy="1657688"/>
            <a:chOff x="1905000" y="4152562"/>
            <a:chExt cx="4267200" cy="1657688"/>
          </a:xfrm>
        </p:grpSpPr>
        <p:sp>
          <p:nvSpPr>
            <p:cNvPr id="7" name="Oval 6"/>
            <p:cNvSpPr/>
            <p:nvPr/>
          </p:nvSpPr>
          <p:spPr>
            <a:xfrm>
              <a:off x="1905000" y="4171950"/>
              <a:ext cx="1638300" cy="1638300"/>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accent5">
                      <a:lumMod val="50000"/>
                    </a:schemeClr>
                  </a:solidFill>
                </a:rPr>
                <a:t>Civic Engagement</a:t>
              </a:r>
            </a:p>
          </p:txBody>
        </p:sp>
        <p:sp>
          <p:nvSpPr>
            <p:cNvPr id="8" name="Oval 7"/>
            <p:cNvSpPr/>
            <p:nvPr/>
          </p:nvSpPr>
          <p:spPr>
            <a:xfrm>
              <a:off x="4609763" y="4152562"/>
              <a:ext cx="1562437" cy="1562437"/>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5">
                    <a:lumMod val="50000"/>
                  </a:schemeClr>
                </a:solidFill>
              </a:endParaRPr>
            </a:p>
          </p:txBody>
        </p:sp>
        <p:sp>
          <p:nvSpPr>
            <p:cNvPr id="9" name="Pie 8"/>
            <p:cNvSpPr/>
            <p:nvPr/>
          </p:nvSpPr>
          <p:spPr>
            <a:xfrm>
              <a:off x="4609762" y="4267200"/>
              <a:ext cx="1562437" cy="1447800"/>
            </a:xfrm>
            <a:prstGeom prst="pie">
              <a:avLst>
                <a:gd name="adj1" fmla="val 21546216"/>
                <a:gd name="adj2" fmla="val 1082704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a:p>
              <a:pPr algn="ctr"/>
              <a:endParaRPr lang="en-US" dirty="0">
                <a:solidFill>
                  <a:schemeClr val="tx1"/>
                </a:solidFill>
              </a:endParaRPr>
            </a:p>
            <a:p>
              <a:pPr algn="ctr"/>
              <a:r>
                <a:rPr lang="en-US" sz="1400" dirty="0">
                  <a:solidFill>
                    <a:schemeClr val="tx1"/>
                  </a:solidFill>
                </a:rPr>
                <a:t>Professional Journalism</a:t>
              </a:r>
            </a:p>
          </p:txBody>
        </p:sp>
        <p:cxnSp>
          <p:nvCxnSpPr>
            <p:cNvPr id="10" name="Straight Arrow Connector 9"/>
            <p:cNvCxnSpPr/>
            <p:nvPr/>
          </p:nvCxnSpPr>
          <p:spPr>
            <a:xfrm>
              <a:off x="3543300" y="5257800"/>
              <a:ext cx="1181100" cy="114300"/>
            </a:xfrm>
            <a:prstGeom prst="straightConnector1">
              <a:avLst/>
            </a:prstGeom>
            <a:ln w="28575">
              <a:solidFill>
                <a:schemeClr val="accent1">
                  <a:lumMod val="50000"/>
                </a:schemeClr>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3543300" y="4740017"/>
              <a:ext cx="1205779" cy="369332"/>
            </a:xfrm>
            <a:prstGeom prst="rect">
              <a:avLst/>
            </a:prstGeom>
          </p:spPr>
          <p:txBody>
            <a:bodyPr wrap="none">
              <a:spAutoFit/>
            </a:bodyPr>
            <a:lstStyle/>
            <a:p>
              <a:r>
                <a:rPr lang="en-US" dirty="0"/>
                <a:t>Changes? </a:t>
              </a:r>
            </a:p>
          </p:txBody>
        </p:sp>
      </p:grpSp>
    </p:spTree>
    <p:extLst>
      <p:ext uri="{BB962C8B-B14F-4D97-AF65-F5344CB8AC3E}">
        <p14:creationId xmlns:p14="http://schemas.microsoft.com/office/powerpoint/2010/main" val="547460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latin typeface="Adobe Caslon Pro" pitchFamily="18" charset="0"/>
              </a:rPr>
              <a:t>Civic Engagement - Background</a:t>
            </a:r>
            <a:endParaRPr lang="en-US" sz="3600" dirty="0"/>
          </a:p>
        </p:txBody>
      </p:sp>
      <p:sp>
        <p:nvSpPr>
          <p:cNvPr id="3" name="Content Placeholder 2"/>
          <p:cNvSpPr>
            <a:spLocks noGrp="1"/>
          </p:cNvSpPr>
          <p:nvPr>
            <p:ph idx="1"/>
          </p:nvPr>
        </p:nvSpPr>
        <p:spPr>
          <a:xfrm>
            <a:off x="1463040" y="2209798"/>
            <a:ext cx="4175760" cy="3962401"/>
          </a:xfrm>
        </p:spPr>
        <p:txBody>
          <a:bodyPr>
            <a:normAutofit fontScale="85000" lnSpcReduction="10000"/>
          </a:bodyPr>
          <a:lstStyle/>
          <a:p>
            <a:r>
              <a:rPr lang="en-US" i="1" dirty="0">
                <a:latin typeface="Adobe Caslon Pro" pitchFamily="18" charset="0"/>
              </a:rPr>
              <a:t>The Forms of Capital</a:t>
            </a:r>
            <a:r>
              <a:rPr lang="en-US" dirty="0">
                <a:latin typeface="Adobe Caslon Pro" pitchFamily="18" charset="0"/>
              </a:rPr>
              <a:t> (1986)</a:t>
            </a:r>
          </a:p>
          <a:p>
            <a:pPr lvl="1"/>
            <a:r>
              <a:rPr lang="en-US" dirty="0">
                <a:latin typeface="Adobe Caslon Pro" pitchFamily="18" charset="0"/>
              </a:rPr>
              <a:t>Social capital</a:t>
            </a:r>
          </a:p>
          <a:p>
            <a:pPr lvl="2"/>
            <a:r>
              <a:rPr lang="en-US" dirty="0"/>
              <a:t>Actual and potential resources linked to the possession of a durable</a:t>
            </a:r>
            <a:r>
              <a:rPr lang="zh-CN" altLang="en-US" dirty="0"/>
              <a:t>（持久）</a:t>
            </a:r>
            <a:r>
              <a:rPr lang="en-US" dirty="0"/>
              <a:t> network of institutionalized relationships of mutual acquaintance </a:t>
            </a:r>
            <a:r>
              <a:rPr lang="zh-CN" altLang="en-US" dirty="0"/>
              <a:t>（相互認識）</a:t>
            </a:r>
            <a:r>
              <a:rPr lang="en-US" dirty="0"/>
              <a:t>and recognition</a:t>
            </a:r>
            <a:endParaRPr lang="en-US" dirty="0">
              <a:latin typeface="Adobe Caslon Pro" pitchFamily="18" charset="0"/>
            </a:endParaRPr>
          </a:p>
          <a:p>
            <a:pPr lvl="1"/>
            <a:r>
              <a:rPr lang="en-US" dirty="0">
                <a:latin typeface="Adobe Caslon Pro" pitchFamily="18" charset="0"/>
              </a:rPr>
              <a:t>Symbolic capital (added later)</a:t>
            </a:r>
          </a:p>
          <a:p>
            <a:pPr lvl="2"/>
            <a:r>
              <a:rPr lang="en-US" dirty="0"/>
              <a:t>Can be referred to as the resources available to an individual on the basis of honor, prestige</a:t>
            </a:r>
            <a:r>
              <a:rPr lang="zh-CN" altLang="en-US" dirty="0"/>
              <a:t>（威望）</a:t>
            </a:r>
            <a:r>
              <a:rPr lang="en-US" dirty="0"/>
              <a:t> or recognition, and serves as value that one holds within a culture</a:t>
            </a:r>
            <a:endParaRPr lang="en-US" dirty="0">
              <a:latin typeface="Adobe Caslon Pro" pitchFamily="18" charset="0"/>
            </a:endParaRPr>
          </a:p>
        </p:txBody>
      </p:sp>
      <p:sp>
        <p:nvSpPr>
          <p:cNvPr id="4" name="AutoShape 1" descr="C:\Users\lijiang2\AppData\Roaming\Tencent\Users\35643741\QQ\WinTemp\RichOle\NK_WC}XWO@J@ENVA@]N7l.jpg"/>
          <p:cNvSpPr>
            <a:spLocks noChangeAspect="1" noChangeArrowheads="1"/>
          </p:cNvSpPr>
          <p:nvPr/>
        </p:nvSpPr>
        <p:spPr bwMode="auto">
          <a:xfrm>
            <a:off x="0" y="0"/>
            <a:ext cx="304800" cy="304800"/>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5" name="AutoShape 2" descr="C:\Users\lijiang2\AppData\Roaming\Tencent\Users\35643741\QQ\WinTemp\RichOle\NK_WC}XWO@J@ENVA@]N7l.jpg"/>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38800" y="2209799"/>
            <a:ext cx="2492729" cy="340880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val="2642461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s://i.embed.ly/1/display/resize?key=1e6a1a1efdb011df84894040444cdc60&amp;url=https%3A%2F%2Fbehappy.me%2Fi%2F86%2F19%2F198619%2Fpreview.png&amp;width=8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5999" y="609601"/>
            <a:ext cx="4206240" cy="5631936"/>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390616460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762000"/>
            <a:ext cx="6965245" cy="1202485"/>
          </a:xfrm>
        </p:spPr>
        <p:txBody>
          <a:bodyPr>
            <a:normAutofit fontScale="90000"/>
          </a:bodyPr>
          <a:lstStyle/>
          <a:p>
            <a:r>
              <a:rPr lang="en-US" dirty="0">
                <a:latin typeface="Adobe Caslon Pro" pitchFamily="18" charset="0"/>
              </a:rPr>
              <a:t>A new role for news agency</a:t>
            </a:r>
          </a:p>
        </p:txBody>
      </p:sp>
      <p:sp>
        <p:nvSpPr>
          <p:cNvPr id="3" name="Content Placeholder 2"/>
          <p:cNvSpPr>
            <a:spLocks noGrp="1"/>
          </p:cNvSpPr>
          <p:nvPr>
            <p:ph idx="1"/>
          </p:nvPr>
        </p:nvSpPr>
        <p:spPr>
          <a:xfrm>
            <a:off x="1463040" y="2119257"/>
            <a:ext cx="6537960" cy="3603812"/>
          </a:xfrm>
        </p:spPr>
        <p:txBody>
          <a:bodyPr>
            <a:normAutofit/>
          </a:bodyPr>
          <a:lstStyle/>
          <a:p>
            <a:r>
              <a:rPr lang="en-US" dirty="0">
                <a:latin typeface="Adobe Caslon Pro" pitchFamily="18" charset="0"/>
              </a:rPr>
              <a:t>Cultivate </a:t>
            </a:r>
            <a:r>
              <a:rPr lang="en-US" u="sng" dirty="0">
                <a:latin typeface="Adobe Caslon Pro" pitchFamily="18" charset="0"/>
              </a:rPr>
              <a:t>loyal readers</a:t>
            </a:r>
            <a:r>
              <a:rPr lang="zh-CN" altLang="en-US" u="sng" dirty="0">
                <a:latin typeface="Adobe Caslon Pro" pitchFamily="18" charset="0"/>
              </a:rPr>
              <a:t>忠實讀者</a:t>
            </a:r>
            <a:r>
              <a:rPr lang="en-US" dirty="0">
                <a:latin typeface="Adobe Caslon Pro" pitchFamily="18" charset="0"/>
              </a:rPr>
              <a:t> by providing </a:t>
            </a:r>
            <a:r>
              <a:rPr lang="en-US" u="sng" dirty="0">
                <a:latin typeface="Adobe Caslon Pro" pitchFamily="18" charset="0"/>
              </a:rPr>
              <a:t>quality journalism</a:t>
            </a:r>
          </a:p>
          <a:p>
            <a:pPr lvl="1"/>
            <a:r>
              <a:rPr lang="en-US" dirty="0">
                <a:latin typeface="Adobe Caslon Pro" pitchFamily="18" charset="0"/>
              </a:rPr>
              <a:t>People still go to familiar trusted news brands</a:t>
            </a:r>
          </a:p>
          <a:p>
            <a:pPr lvl="1"/>
            <a:r>
              <a:rPr lang="en-US" dirty="0">
                <a:latin typeface="Adobe Caslon Pro" pitchFamily="18" charset="0"/>
              </a:rPr>
              <a:t>People actually read </a:t>
            </a:r>
            <a:r>
              <a:rPr lang="en-US" i="1" dirty="0">
                <a:latin typeface="Adobe Caslon Pro" pitchFamily="18" charset="0"/>
              </a:rPr>
              <a:t>long</a:t>
            </a:r>
            <a:r>
              <a:rPr lang="en-US" dirty="0">
                <a:latin typeface="Adobe Caslon Pro" pitchFamily="18" charset="0"/>
              </a:rPr>
              <a:t> form journalistic piece from tablets</a:t>
            </a:r>
          </a:p>
          <a:p>
            <a:pPr lvl="1"/>
            <a:r>
              <a:rPr lang="en-US" dirty="0">
                <a:latin typeface="Adobe Caslon Pro" pitchFamily="18" charset="0"/>
              </a:rPr>
              <a:t>Advertising-driven revenue</a:t>
            </a:r>
            <a:r>
              <a:rPr lang="zh-CN" altLang="en-US" dirty="0">
                <a:latin typeface="Adobe Caslon Pro" pitchFamily="18" charset="0"/>
              </a:rPr>
              <a:t>（收入）</a:t>
            </a:r>
            <a:r>
              <a:rPr lang="en-US" dirty="0">
                <a:latin typeface="Adobe Caslon Pro" pitchFamily="18" charset="0"/>
              </a:rPr>
              <a:t> </a:t>
            </a:r>
            <a:r>
              <a:rPr lang="en-US" dirty="0">
                <a:latin typeface="Adobe Caslon Pro" pitchFamily="18" charset="0"/>
                <a:sym typeface="Wingdings"/>
              </a:rPr>
              <a:t></a:t>
            </a:r>
            <a:r>
              <a:rPr lang="en-US" dirty="0">
                <a:latin typeface="Adobe Caslon Pro" pitchFamily="18" charset="0"/>
              </a:rPr>
              <a:t>Subscription-driven revenue </a:t>
            </a:r>
            <a:r>
              <a:rPr lang="en-US" dirty="0">
                <a:latin typeface="Adobe Caslon Pro" pitchFamily="18" charset="0"/>
                <a:sym typeface="Wingdings"/>
              </a:rPr>
              <a:t> </a:t>
            </a:r>
            <a:endParaRPr lang="en-US" dirty="0">
              <a:latin typeface="Adobe Caslon Pro" pitchFamily="18" charset="0"/>
            </a:endParaRPr>
          </a:p>
          <a:p>
            <a:pPr lvl="1"/>
            <a:r>
              <a:rPr lang="en-US" dirty="0">
                <a:latin typeface="Adobe Caslon Pro" pitchFamily="18" charset="0"/>
              </a:rPr>
              <a:t>Take advantage of social media when chasing </a:t>
            </a:r>
            <a:r>
              <a:rPr lang="zh-CN" altLang="en-US" dirty="0">
                <a:latin typeface="Adobe Caslon Pro" pitchFamily="18" charset="0"/>
              </a:rPr>
              <a:t>（追蹤）</a:t>
            </a:r>
            <a:r>
              <a:rPr lang="en-US" dirty="0">
                <a:latin typeface="Adobe Caslon Pro" pitchFamily="18" charset="0"/>
              </a:rPr>
              <a:t>a story</a:t>
            </a:r>
          </a:p>
          <a:p>
            <a:endParaRPr lang="en-US" dirty="0">
              <a:latin typeface="Adobe Caslon Pro" pitchFamily="18" charset="0"/>
            </a:endParaRPr>
          </a:p>
        </p:txBody>
      </p:sp>
    </p:spTree>
    <p:extLst>
      <p:ext uri="{BB962C8B-B14F-4D97-AF65-F5344CB8AC3E}">
        <p14:creationId xmlns:p14="http://schemas.microsoft.com/office/powerpoint/2010/main" val="2433104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242B7E-711F-1E40-9FD4-57CBB64A2365}"/>
              </a:ext>
            </a:extLst>
          </p:cNvPr>
          <p:cNvSpPr>
            <a:spLocks noGrp="1"/>
          </p:cNvSpPr>
          <p:nvPr>
            <p:ph type="title"/>
          </p:nvPr>
        </p:nvSpPr>
        <p:spPr/>
        <p:txBody>
          <a:bodyPr/>
          <a:lstStyle/>
          <a:p>
            <a:endParaRPr lang="en-US"/>
          </a:p>
        </p:txBody>
      </p:sp>
      <p:pic>
        <p:nvPicPr>
          <p:cNvPr id="5" name="Content Placeholder 4" descr="Graphical user interface, application&#10;&#10;Description automatically generated">
            <a:extLst>
              <a:ext uri="{FF2B5EF4-FFF2-40B4-BE49-F238E27FC236}">
                <a16:creationId xmlns:a16="http://schemas.microsoft.com/office/drawing/2014/main" id="{7F7ED978-B9FE-E940-9413-1125AD6ACF4A}"/>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741031" y="1578023"/>
            <a:ext cx="4209940" cy="3092353"/>
          </a:xfrm>
        </p:spPr>
      </p:pic>
      <p:pic>
        <p:nvPicPr>
          <p:cNvPr id="7" name="Picture 6" descr="Graphical user interface, text, application&#10;&#10;Description automatically generated">
            <a:extLst>
              <a:ext uri="{FF2B5EF4-FFF2-40B4-BE49-F238E27FC236}">
                <a16:creationId xmlns:a16="http://schemas.microsoft.com/office/drawing/2014/main" id="{F63B576C-5482-D846-8433-44D098C5318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91000" y="3733800"/>
            <a:ext cx="4199096" cy="2471690"/>
          </a:xfrm>
          <a:prstGeom prst="rect">
            <a:avLst/>
          </a:prstGeom>
        </p:spPr>
      </p:pic>
      <p:pic>
        <p:nvPicPr>
          <p:cNvPr id="9" name="Picture 8" descr="Graphical user interface, application, website&#10;&#10;Description automatically generated">
            <a:extLst>
              <a:ext uri="{FF2B5EF4-FFF2-40B4-BE49-F238E27FC236}">
                <a16:creationId xmlns:a16="http://schemas.microsoft.com/office/drawing/2014/main" id="{58ACFA95-DFF1-674F-A95F-761401C8F2A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17499" y="798919"/>
            <a:ext cx="3109297" cy="2895600"/>
          </a:xfrm>
          <a:prstGeom prst="rect">
            <a:avLst/>
          </a:prstGeom>
        </p:spPr>
      </p:pic>
      <p:sp>
        <p:nvSpPr>
          <p:cNvPr id="10" name="TextBox 9">
            <a:extLst>
              <a:ext uri="{FF2B5EF4-FFF2-40B4-BE49-F238E27FC236}">
                <a16:creationId xmlns:a16="http://schemas.microsoft.com/office/drawing/2014/main" id="{402762A1-C308-C64C-9E3D-541C7FDA1E79}"/>
              </a:ext>
            </a:extLst>
          </p:cNvPr>
          <p:cNvSpPr txBox="1"/>
          <p:nvPr/>
        </p:nvSpPr>
        <p:spPr>
          <a:xfrm>
            <a:off x="803413" y="5122275"/>
            <a:ext cx="3325206" cy="646331"/>
          </a:xfrm>
          <a:prstGeom prst="rect">
            <a:avLst/>
          </a:prstGeom>
          <a:noFill/>
        </p:spPr>
        <p:txBody>
          <a:bodyPr wrap="none" rtlCol="0">
            <a:spAutoFit/>
          </a:bodyPr>
          <a:lstStyle/>
          <a:p>
            <a:r>
              <a:rPr lang="en-US" dirty="0"/>
              <a:t>Subscription packages from</a:t>
            </a:r>
          </a:p>
          <a:p>
            <a:r>
              <a:rPr lang="en-US" dirty="0"/>
              <a:t>SCMP, WSJ, and Financial Times</a:t>
            </a:r>
          </a:p>
        </p:txBody>
      </p:sp>
    </p:spTree>
    <p:extLst>
      <p:ext uri="{BB962C8B-B14F-4D97-AF65-F5344CB8AC3E}">
        <p14:creationId xmlns:p14="http://schemas.microsoft.com/office/powerpoint/2010/main" val="104049020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i.embed.ly/1/display/resize?key=1e6a1a1efdb011df84894040444cdc60&amp;url=http%3A%2F%2Fcdn2.business2community.com%2Fwp-content%2Fuploads%2F2014%2F05%2Fdigital-strategy.png&amp;width=8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1600200"/>
            <a:ext cx="7620000" cy="4591051"/>
          </a:xfrm>
          <a:prstGeom prst="rect">
            <a:avLst/>
          </a:prstGeom>
          <a:noFill/>
          <a:extLst>
            <a:ext uri="{909E8E84-426E-40dd-AFC4-6F175D3DCCD1}">
              <a14:hiddenFill xmlns:a14="http://schemas.microsoft.com/office/drawing/2010/main" xmlns="">
                <a:solidFill>
                  <a:srgbClr val="FFFFFF"/>
                </a:solidFill>
              </a14:hiddenFill>
            </a:ext>
          </a:extLst>
        </p:spPr>
      </p:pic>
      <p:sp>
        <p:nvSpPr>
          <p:cNvPr id="4" name="Rectangle 3"/>
          <p:cNvSpPr/>
          <p:nvPr/>
        </p:nvSpPr>
        <p:spPr>
          <a:xfrm>
            <a:off x="685800" y="762000"/>
            <a:ext cx="7848600" cy="523220"/>
          </a:xfrm>
          <a:prstGeom prst="rect">
            <a:avLst/>
          </a:prstGeom>
        </p:spPr>
        <p:txBody>
          <a:bodyPr wrap="square">
            <a:spAutoFit/>
          </a:bodyPr>
          <a:lstStyle/>
          <a:p>
            <a:r>
              <a:rPr lang="en-US" sz="2800" b="1" dirty="0"/>
              <a:t>The New York Times’ innovative newsroom strategy</a:t>
            </a:r>
          </a:p>
        </p:txBody>
      </p:sp>
    </p:spTree>
    <p:extLst>
      <p:ext uri="{BB962C8B-B14F-4D97-AF65-F5344CB8AC3E}">
        <p14:creationId xmlns:p14="http://schemas.microsoft.com/office/powerpoint/2010/main" val="222452401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762000"/>
            <a:ext cx="6965245" cy="1202485"/>
          </a:xfrm>
        </p:spPr>
        <p:txBody>
          <a:bodyPr>
            <a:normAutofit fontScale="90000"/>
          </a:bodyPr>
          <a:lstStyle/>
          <a:p>
            <a:r>
              <a:rPr lang="en-US" dirty="0">
                <a:latin typeface="Adobe Caslon Pro" pitchFamily="18" charset="0"/>
              </a:rPr>
              <a:t>A new role for news agency (</a:t>
            </a:r>
            <a:r>
              <a:rPr lang="en-US" dirty="0" err="1">
                <a:latin typeface="Adobe Caslon Pro" pitchFamily="18" charset="0"/>
              </a:rPr>
              <a:t>Con’t</a:t>
            </a:r>
            <a:r>
              <a:rPr lang="en-US" dirty="0">
                <a:latin typeface="Adobe Caslon Pro" pitchFamily="18" charset="0"/>
              </a:rPr>
              <a:t>)</a:t>
            </a:r>
          </a:p>
        </p:txBody>
      </p:sp>
      <p:sp>
        <p:nvSpPr>
          <p:cNvPr id="3" name="Content Placeholder 2"/>
          <p:cNvSpPr>
            <a:spLocks noGrp="1"/>
          </p:cNvSpPr>
          <p:nvPr>
            <p:ph idx="1"/>
          </p:nvPr>
        </p:nvSpPr>
        <p:spPr/>
        <p:txBody>
          <a:bodyPr>
            <a:normAutofit/>
          </a:bodyPr>
          <a:lstStyle/>
          <a:p>
            <a:r>
              <a:rPr lang="en-US" dirty="0">
                <a:latin typeface="Adobe Caslon Pro" pitchFamily="18" charset="0"/>
              </a:rPr>
              <a:t>Provide the structure and facilitation for effective discourse through </a:t>
            </a:r>
            <a:r>
              <a:rPr lang="en-US" u="sng" dirty="0">
                <a:latin typeface="Adobe Caslon Pro" pitchFamily="18" charset="0"/>
              </a:rPr>
              <a:t>interactions</a:t>
            </a:r>
            <a:r>
              <a:rPr lang="en-US" dirty="0">
                <a:latin typeface="Adobe Caslon Pro" pitchFamily="18" charset="0"/>
              </a:rPr>
              <a:t> with readers</a:t>
            </a:r>
          </a:p>
          <a:p>
            <a:r>
              <a:rPr lang="zh-CN" altLang="en-US" dirty="0">
                <a:latin typeface="Adobe Caslon Pro" pitchFamily="18" charset="0"/>
              </a:rPr>
              <a:t>通过与读者的互动，为有效的话语提供结构和便利</a:t>
            </a:r>
            <a:endParaRPr lang="en-US" dirty="0">
              <a:latin typeface="Adobe Caslon Pro" pitchFamily="18" charset="0"/>
            </a:endParaRPr>
          </a:p>
          <a:p>
            <a:pPr lvl="1"/>
            <a:r>
              <a:rPr lang="en-US" dirty="0">
                <a:latin typeface="Adobe Caslon Pro" pitchFamily="18" charset="0"/>
              </a:rPr>
              <a:t>How traditional journalism in the digital age can facilitate civic engagement</a:t>
            </a:r>
          </a:p>
          <a:p>
            <a:pPr lvl="1"/>
            <a:r>
              <a:rPr lang="zh-CN" altLang="en-US" dirty="0">
                <a:latin typeface="Adobe Caslon Pro" pitchFamily="18" charset="0"/>
              </a:rPr>
              <a:t>数字时代的传统新闻业如何促进公民参与</a:t>
            </a:r>
          </a:p>
          <a:p>
            <a:pPr lvl="1"/>
            <a:endParaRPr lang="en-US" dirty="0">
              <a:latin typeface="Adobe Caslon Pro" pitchFamily="18" charset="0"/>
            </a:endParaRPr>
          </a:p>
          <a:p>
            <a:endParaRPr lang="en-US" dirty="0">
              <a:latin typeface="Adobe Caslon Pro" pitchFamily="18" charset="0"/>
            </a:endParaRPr>
          </a:p>
        </p:txBody>
      </p:sp>
    </p:spTree>
    <p:extLst>
      <p:ext uri="{BB962C8B-B14F-4D97-AF65-F5344CB8AC3E}">
        <p14:creationId xmlns:p14="http://schemas.microsoft.com/office/powerpoint/2010/main" val="2677803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7400" y="609600"/>
            <a:ext cx="4846320" cy="5639512"/>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val="360658546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762000"/>
            <a:ext cx="7924800" cy="1202485"/>
          </a:xfrm>
        </p:spPr>
        <p:txBody>
          <a:bodyPr>
            <a:normAutofit/>
          </a:bodyPr>
          <a:lstStyle/>
          <a:p>
            <a:r>
              <a:rPr lang="en-US" sz="3200" dirty="0">
                <a:latin typeface="Adobe Caslon Pro" pitchFamily="18" charset="0"/>
              </a:rPr>
              <a:t>Key Engagement Goals for News Agency</a:t>
            </a:r>
          </a:p>
        </p:txBody>
      </p:sp>
      <p:sp>
        <p:nvSpPr>
          <p:cNvPr id="3" name="Content Placeholder 2"/>
          <p:cNvSpPr>
            <a:spLocks noGrp="1"/>
          </p:cNvSpPr>
          <p:nvPr>
            <p:ph idx="1"/>
          </p:nvPr>
        </p:nvSpPr>
        <p:spPr>
          <a:xfrm>
            <a:off x="1463040" y="2119256"/>
            <a:ext cx="6196405" cy="4205343"/>
          </a:xfrm>
        </p:spPr>
        <p:txBody>
          <a:bodyPr>
            <a:normAutofit lnSpcReduction="10000"/>
          </a:bodyPr>
          <a:lstStyle/>
          <a:p>
            <a:r>
              <a:rPr lang="en-US" dirty="0">
                <a:latin typeface="Adobe Caslon Pro" pitchFamily="18" charset="0"/>
              </a:rPr>
              <a:t>Using interactive tools to </a:t>
            </a:r>
            <a:r>
              <a:rPr lang="en-US" i="1" dirty="0">
                <a:latin typeface="Adobe Caslon Pro" pitchFamily="18" charset="0"/>
              </a:rPr>
              <a:t>present</a:t>
            </a:r>
            <a:r>
              <a:rPr lang="en-US" dirty="0">
                <a:latin typeface="Adobe Caslon Pro" pitchFamily="18" charset="0"/>
              </a:rPr>
              <a:t> public affairs more effectively</a:t>
            </a:r>
          </a:p>
          <a:p>
            <a:r>
              <a:rPr lang="en-US" dirty="0">
                <a:latin typeface="Adobe Caslon Pro" pitchFamily="18" charset="0"/>
              </a:rPr>
              <a:t>Providing venues for </a:t>
            </a:r>
            <a:r>
              <a:rPr lang="en-US" i="1" dirty="0">
                <a:latin typeface="Adobe Caslon Pro" pitchFamily="18" charset="0"/>
              </a:rPr>
              <a:t>citizen voices</a:t>
            </a:r>
            <a:r>
              <a:rPr lang="en-US" dirty="0">
                <a:latin typeface="Adobe Caslon Pro" pitchFamily="18" charset="0"/>
              </a:rPr>
              <a:t> linked with the authority and credibility of news organization</a:t>
            </a:r>
          </a:p>
          <a:p>
            <a:r>
              <a:rPr lang="en-US" dirty="0">
                <a:latin typeface="Adobe Caslon Pro" pitchFamily="18" charset="0"/>
              </a:rPr>
              <a:t>Providing places for </a:t>
            </a:r>
            <a:r>
              <a:rPr lang="en-US" i="1" dirty="0">
                <a:latin typeface="Adobe Caslon Pro" pitchFamily="18" charset="0"/>
              </a:rPr>
              <a:t>citizen-to-citizen interactions </a:t>
            </a:r>
            <a:r>
              <a:rPr lang="en-US" dirty="0">
                <a:latin typeface="Adobe Caslon Pro" pitchFamily="18" charset="0"/>
              </a:rPr>
              <a:t>on public affairs</a:t>
            </a:r>
          </a:p>
          <a:p>
            <a:r>
              <a:rPr lang="en-US" dirty="0">
                <a:latin typeface="Adobe Caslon Pro" pitchFamily="18" charset="0"/>
              </a:rPr>
              <a:t>Providing places for </a:t>
            </a:r>
            <a:r>
              <a:rPr lang="en-US" i="1" dirty="0">
                <a:latin typeface="Adobe Caslon Pro" pitchFamily="18" charset="0"/>
              </a:rPr>
              <a:t>citizen-to-journalist interactions </a:t>
            </a:r>
            <a:r>
              <a:rPr lang="en-US" dirty="0">
                <a:latin typeface="Adobe Caslon Pro" pitchFamily="18" charset="0"/>
              </a:rPr>
              <a:t>on public affairs</a:t>
            </a:r>
          </a:p>
          <a:p>
            <a:r>
              <a:rPr lang="en-US" dirty="0">
                <a:latin typeface="Adobe Caslon Pro" pitchFamily="18" charset="0"/>
              </a:rPr>
              <a:t>Providing places for </a:t>
            </a:r>
            <a:r>
              <a:rPr lang="en-US" i="1" dirty="0">
                <a:latin typeface="Adobe Caslon Pro" pitchFamily="18" charset="0"/>
              </a:rPr>
              <a:t>citizen-to-official interactions </a:t>
            </a:r>
            <a:r>
              <a:rPr lang="en-US" dirty="0">
                <a:latin typeface="Adobe Caslon Pro" pitchFamily="18" charset="0"/>
              </a:rPr>
              <a:t>on public affairs</a:t>
            </a:r>
          </a:p>
          <a:p>
            <a:endParaRPr lang="en-US" dirty="0">
              <a:latin typeface="Adobe Caslon Pro" pitchFamily="18" charset="0"/>
            </a:endParaRPr>
          </a:p>
          <a:p>
            <a:endParaRPr lang="en-US" dirty="0">
              <a:latin typeface="Adobe Caslon Pro" pitchFamily="18" charset="0"/>
            </a:endParaRPr>
          </a:p>
          <a:p>
            <a:endParaRPr lang="en-US" dirty="0">
              <a:latin typeface="Adobe Caslon Pro" pitchFamily="18" charset="0"/>
            </a:endParaRPr>
          </a:p>
        </p:txBody>
      </p:sp>
    </p:spTree>
    <p:extLst>
      <p:ext uri="{BB962C8B-B14F-4D97-AF65-F5344CB8AC3E}">
        <p14:creationId xmlns:p14="http://schemas.microsoft.com/office/powerpoint/2010/main" val="1672081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News Organizations Tapping into Citizen Journalism</a:t>
            </a:r>
          </a:p>
        </p:txBody>
      </p:sp>
      <p:sp>
        <p:nvSpPr>
          <p:cNvPr id="7" name="Title 1"/>
          <p:cNvSpPr txBox="1">
            <a:spLocks noGrp="1"/>
          </p:cNvSpPr>
          <p:nvPr>
            <p:ph idx="1"/>
          </p:nvPr>
        </p:nvSpPr>
        <p:spPr bwMode="auto">
          <a:xfrm>
            <a:off x="990600" y="2514600"/>
            <a:ext cx="4595307" cy="323894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ormAutofit fontScale="70000" lnSpcReduction="20000"/>
          </a:bodyPr>
          <a:lstStyle>
            <a:lvl1pPr eaLnBrk="0" hangingPunct="0">
              <a:defRPr sz="1400">
                <a:solidFill>
                  <a:schemeClr val="tx1"/>
                </a:solidFill>
                <a:latin typeface="Arial" charset="0"/>
                <a:ea typeface="ＭＳ Ｐゴシック" charset="-128"/>
              </a:defRPr>
            </a:lvl1pPr>
            <a:lvl2pPr marL="742950" indent="-285750" eaLnBrk="0" hangingPunct="0">
              <a:defRPr sz="1400">
                <a:solidFill>
                  <a:schemeClr val="tx1"/>
                </a:solidFill>
                <a:latin typeface="Arial" charset="0"/>
                <a:ea typeface="ＭＳ Ｐゴシック" charset="-128"/>
              </a:defRPr>
            </a:lvl2pPr>
            <a:lvl3pPr marL="1143000" indent="-228600" eaLnBrk="0" hangingPunct="0">
              <a:defRPr sz="1400">
                <a:solidFill>
                  <a:schemeClr val="tx1"/>
                </a:solidFill>
                <a:latin typeface="Arial" charset="0"/>
                <a:ea typeface="ＭＳ Ｐゴシック" charset="-128"/>
              </a:defRPr>
            </a:lvl3pPr>
            <a:lvl4pPr marL="1600200" indent="-228600" eaLnBrk="0" hangingPunct="0">
              <a:defRPr sz="1400">
                <a:solidFill>
                  <a:schemeClr val="tx1"/>
                </a:solidFill>
                <a:latin typeface="Arial" charset="0"/>
                <a:ea typeface="ＭＳ Ｐゴシック" charset="-128"/>
              </a:defRPr>
            </a:lvl4pPr>
            <a:lvl5pPr marL="2057400" indent="-228600" eaLnBrk="0" hangingPunct="0">
              <a:defRPr sz="1400">
                <a:solidFill>
                  <a:schemeClr val="tx1"/>
                </a:solidFill>
                <a:latin typeface="Arial" charset="0"/>
                <a:ea typeface="ＭＳ Ｐゴシック" charset="-128"/>
              </a:defRPr>
            </a:lvl5pPr>
            <a:lvl6pPr marL="2514600" indent="-228600" eaLnBrk="0" fontAlgn="base" hangingPunct="0">
              <a:lnSpc>
                <a:spcPct val="90000"/>
              </a:lnSpc>
              <a:spcBef>
                <a:spcPct val="0"/>
              </a:spcBef>
              <a:spcAft>
                <a:spcPct val="0"/>
              </a:spcAft>
              <a:defRPr sz="1400">
                <a:solidFill>
                  <a:schemeClr val="tx1"/>
                </a:solidFill>
                <a:latin typeface="Arial" charset="0"/>
                <a:ea typeface="ＭＳ Ｐゴシック" charset="-128"/>
              </a:defRPr>
            </a:lvl6pPr>
            <a:lvl7pPr marL="2971800" indent="-228600" eaLnBrk="0" fontAlgn="base" hangingPunct="0">
              <a:lnSpc>
                <a:spcPct val="90000"/>
              </a:lnSpc>
              <a:spcBef>
                <a:spcPct val="0"/>
              </a:spcBef>
              <a:spcAft>
                <a:spcPct val="0"/>
              </a:spcAft>
              <a:defRPr sz="1400">
                <a:solidFill>
                  <a:schemeClr val="tx1"/>
                </a:solidFill>
                <a:latin typeface="Arial" charset="0"/>
                <a:ea typeface="ＭＳ Ｐゴシック" charset="-128"/>
              </a:defRPr>
            </a:lvl7pPr>
            <a:lvl8pPr marL="3429000" indent="-228600" eaLnBrk="0" fontAlgn="base" hangingPunct="0">
              <a:lnSpc>
                <a:spcPct val="90000"/>
              </a:lnSpc>
              <a:spcBef>
                <a:spcPct val="0"/>
              </a:spcBef>
              <a:spcAft>
                <a:spcPct val="0"/>
              </a:spcAft>
              <a:defRPr sz="1400">
                <a:solidFill>
                  <a:schemeClr val="tx1"/>
                </a:solidFill>
                <a:latin typeface="Arial" charset="0"/>
                <a:ea typeface="ＭＳ Ｐゴシック" charset="-128"/>
              </a:defRPr>
            </a:lvl8pPr>
            <a:lvl9pPr marL="3886200" indent="-228600" eaLnBrk="0" fontAlgn="base" hangingPunct="0">
              <a:lnSpc>
                <a:spcPct val="90000"/>
              </a:lnSpc>
              <a:spcBef>
                <a:spcPct val="0"/>
              </a:spcBef>
              <a:spcAft>
                <a:spcPct val="0"/>
              </a:spcAft>
              <a:defRPr sz="1400">
                <a:solidFill>
                  <a:schemeClr val="tx1"/>
                </a:solidFill>
                <a:latin typeface="Arial" charset="0"/>
                <a:ea typeface="ＭＳ Ｐゴシック" charset="-128"/>
              </a:defRPr>
            </a:lvl9pPr>
          </a:lstStyle>
          <a:p>
            <a:pPr marL="68580" indent="0">
              <a:buNone/>
            </a:pPr>
            <a:r>
              <a:rPr lang="en-US" sz="2800" b="1" dirty="0">
                <a:solidFill>
                  <a:srgbClr val="3C3C3C"/>
                </a:solidFill>
                <a:latin typeface="Adobe Caslon Pro" pitchFamily="18" charset="0"/>
              </a:rPr>
              <a:t>The CNN / YouTube Debates (2008)</a:t>
            </a:r>
          </a:p>
          <a:p>
            <a:r>
              <a:rPr lang="en-US" sz="2800" dirty="0">
                <a:solidFill>
                  <a:srgbClr val="3C3C3C"/>
                </a:solidFill>
                <a:latin typeface="Adobe Caslon Pro" pitchFamily="18" charset="0"/>
              </a:rPr>
              <a:t>  Citizens submitted questions </a:t>
            </a:r>
            <a:br>
              <a:rPr lang="en-US" sz="2800" dirty="0">
                <a:solidFill>
                  <a:srgbClr val="3C3C3C"/>
                </a:solidFill>
                <a:latin typeface="Adobe Caslon Pro" pitchFamily="18" charset="0"/>
              </a:rPr>
            </a:br>
            <a:r>
              <a:rPr lang="en-US" sz="2800" dirty="0">
                <a:solidFill>
                  <a:srgbClr val="3C3C3C"/>
                </a:solidFill>
                <a:latin typeface="Adobe Caslon Pro" pitchFamily="18" charset="0"/>
              </a:rPr>
              <a:t>   for the presidential candidates </a:t>
            </a:r>
            <a:br>
              <a:rPr lang="en-US" sz="2800" dirty="0">
                <a:solidFill>
                  <a:srgbClr val="3C3C3C"/>
                </a:solidFill>
                <a:latin typeface="Adobe Caslon Pro" pitchFamily="18" charset="0"/>
              </a:rPr>
            </a:br>
            <a:r>
              <a:rPr lang="en-US" sz="2800" dirty="0">
                <a:solidFill>
                  <a:srgbClr val="3C3C3C"/>
                </a:solidFill>
                <a:latin typeface="Adobe Caslon Pro" pitchFamily="18" charset="0"/>
              </a:rPr>
              <a:t>   to answer in two live debates </a:t>
            </a:r>
            <a:br>
              <a:rPr lang="en-US" sz="2800" dirty="0">
                <a:solidFill>
                  <a:srgbClr val="3C3C3C"/>
                </a:solidFill>
                <a:latin typeface="Adobe Caslon Pro" pitchFamily="18" charset="0"/>
              </a:rPr>
            </a:br>
            <a:r>
              <a:rPr lang="en-US" sz="2800" dirty="0">
                <a:solidFill>
                  <a:srgbClr val="3C3C3C"/>
                </a:solidFill>
                <a:latin typeface="Adobe Caslon Pro" pitchFamily="18" charset="0"/>
              </a:rPr>
              <a:t>   on CNN</a:t>
            </a:r>
          </a:p>
          <a:p>
            <a:r>
              <a:rPr lang="en-US" sz="2800" dirty="0">
                <a:solidFill>
                  <a:srgbClr val="3C3C3C"/>
                </a:solidFill>
                <a:latin typeface="Adobe Caslon Pro" pitchFamily="18" charset="0"/>
              </a:rPr>
              <a:t>  5000+ video submissions</a:t>
            </a:r>
          </a:p>
          <a:p>
            <a:r>
              <a:rPr lang="en-US" sz="2800" dirty="0">
                <a:solidFill>
                  <a:srgbClr val="3C3C3C"/>
                </a:solidFill>
                <a:latin typeface="Adobe Caslon Pro" pitchFamily="18" charset="0"/>
              </a:rPr>
              <a:t>  7 Million people tuned in to </a:t>
            </a:r>
            <a:br>
              <a:rPr lang="en-US" sz="2800" dirty="0">
                <a:solidFill>
                  <a:srgbClr val="3C3C3C"/>
                </a:solidFill>
                <a:latin typeface="Adobe Caslon Pro" pitchFamily="18" charset="0"/>
              </a:rPr>
            </a:br>
            <a:r>
              <a:rPr lang="en-US" sz="2800" dirty="0">
                <a:solidFill>
                  <a:srgbClr val="3C3C3C"/>
                </a:solidFill>
                <a:latin typeface="Adobe Caslon Pro" pitchFamily="18" charset="0"/>
              </a:rPr>
              <a:t>   watch on CNN</a:t>
            </a:r>
          </a:p>
          <a:p>
            <a:r>
              <a:rPr lang="en-US" sz="2800" dirty="0">
                <a:solidFill>
                  <a:srgbClr val="3C3C3C"/>
                </a:solidFill>
                <a:latin typeface="Adobe Caslon Pro" pitchFamily="18" charset="0"/>
              </a:rPr>
              <a:t>  Over 9 Million video views on </a:t>
            </a:r>
            <a:br>
              <a:rPr lang="en-US" sz="2800" dirty="0">
                <a:solidFill>
                  <a:srgbClr val="3C3C3C"/>
                </a:solidFill>
                <a:latin typeface="Adobe Caslon Pro" pitchFamily="18" charset="0"/>
              </a:rPr>
            </a:br>
            <a:r>
              <a:rPr lang="en-US" sz="2800" dirty="0">
                <a:solidFill>
                  <a:srgbClr val="3C3C3C"/>
                </a:solidFill>
                <a:latin typeface="Adobe Caslon Pro" pitchFamily="18" charset="0"/>
              </a:rPr>
              <a:t>   YouTube</a:t>
            </a:r>
          </a:p>
          <a:p>
            <a:endParaRPr lang="en-US" sz="2800" dirty="0">
              <a:solidFill>
                <a:srgbClr val="3C3C3C"/>
              </a:solidFill>
              <a:latin typeface="Adobe Caslon Pro" pitchFamily="18" charset="0"/>
            </a:endParaRPr>
          </a:p>
          <a:p>
            <a:endParaRPr lang="en-US" sz="2800" dirty="0">
              <a:solidFill>
                <a:srgbClr val="3C3C3C"/>
              </a:solidFill>
              <a:latin typeface="Adobe Caslon Pro" pitchFamily="18" charset="0"/>
            </a:endParaRPr>
          </a:p>
        </p:txBody>
      </p:sp>
      <p:pic>
        <p:nvPicPr>
          <p:cNvPr id="17" name="Picture 31" descr="q submission"/>
          <p:cNvPicPr>
            <a:picLocks noChangeAspect="1" noChangeArrowheads="1"/>
          </p:cNvPicPr>
          <p:nvPr/>
        </p:nvPicPr>
        <p:blipFill>
          <a:blip r:embed="rId3"/>
          <a:srcRect t="13458" b="11777"/>
          <a:stretch>
            <a:fillRect/>
          </a:stretch>
        </p:blipFill>
        <p:spPr bwMode="auto">
          <a:xfrm>
            <a:off x="5306390" y="2628452"/>
            <a:ext cx="3075610" cy="2172148"/>
          </a:xfrm>
          <a:prstGeom prst="rect">
            <a:avLst/>
          </a:prstGeom>
          <a:noFill/>
          <a:ln w="9525">
            <a:solidFill>
              <a:srgbClr val="BFBFBF"/>
            </a:solidFill>
            <a:miter lim="800000"/>
            <a:headEnd/>
            <a:tailEnd/>
          </a:ln>
          <a:effectLst>
            <a:outerShdw dist="127001" dir="2700000" rotWithShape="0">
              <a:srgbClr val="808080">
                <a:alpha val="42999"/>
              </a:srgbClr>
            </a:outerShdw>
          </a:effectLst>
        </p:spPr>
      </p:pic>
    </p:spTree>
    <p:extLst>
      <p:ext uri="{BB962C8B-B14F-4D97-AF65-F5344CB8AC3E}">
        <p14:creationId xmlns:p14="http://schemas.microsoft.com/office/powerpoint/2010/main" val="4111005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News Organizations Tapping into Citizen Journalism</a:t>
            </a:r>
          </a:p>
        </p:txBody>
      </p:sp>
      <p:sp>
        <p:nvSpPr>
          <p:cNvPr id="3" name="Content Placeholder 2"/>
          <p:cNvSpPr>
            <a:spLocks noGrp="1"/>
          </p:cNvSpPr>
          <p:nvPr>
            <p:ph idx="1"/>
          </p:nvPr>
        </p:nvSpPr>
        <p:spPr>
          <a:xfrm>
            <a:off x="762000" y="2358423"/>
            <a:ext cx="5791200" cy="3508977"/>
          </a:xfrm>
        </p:spPr>
        <p:txBody>
          <a:bodyPr/>
          <a:lstStyle/>
          <a:p>
            <a:pPr marL="68580" indent="0">
              <a:buNone/>
            </a:pPr>
            <a:r>
              <a:rPr lang="en-US" b="1" dirty="0">
                <a:latin typeface="Adobe Caslon Pro" pitchFamily="18" charset="0"/>
              </a:rPr>
              <a:t>PBS / YouTube: Video Your Vote </a:t>
            </a:r>
          </a:p>
          <a:p>
            <a:r>
              <a:rPr lang="en-US" dirty="0">
                <a:latin typeface="Adobe Caslon Pro" pitchFamily="18" charset="0"/>
              </a:rPr>
              <a:t>  </a:t>
            </a:r>
            <a:r>
              <a:rPr lang="en-US" sz="2000" dirty="0">
                <a:latin typeface="Adobe Caslon Pro" pitchFamily="18" charset="0"/>
              </a:rPr>
              <a:t>Voters were asked to document their polling places on the Election Day</a:t>
            </a:r>
          </a:p>
          <a:p>
            <a:r>
              <a:rPr lang="en-US" sz="2000" dirty="0">
                <a:latin typeface="Adobe Caslon Pro" pitchFamily="18" charset="0"/>
              </a:rPr>
              <a:t>  2500+ video submissions</a:t>
            </a:r>
          </a:p>
          <a:p>
            <a:r>
              <a:rPr lang="en-US" sz="2000" dirty="0">
                <a:latin typeface="Adobe Caslon Pro" pitchFamily="18" charset="0"/>
              </a:rPr>
              <a:t>  50 states represented</a:t>
            </a:r>
          </a:p>
        </p:txBody>
      </p:sp>
      <p:pic>
        <p:nvPicPr>
          <p:cNvPr id="4" name="Picture 3" descr="Picture 10.png"/>
          <p:cNvPicPr>
            <a:picLocks noChangeAspect="1"/>
          </p:cNvPicPr>
          <p:nvPr/>
        </p:nvPicPr>
        <p:blipFill>
          <a:blip r:embed="rId3"/>
          <a:srcRect/>
          <a:stretch>
            <a:fillRect/>
          </a:stretch>
        </p:blipFill>
        <p:spPr bwMode="auto">
          <a:xfrm>
            <a:off x="4841735" y="3581400"/>
            <a:ext cx="3273937" cy="2133600"/>
          </a:xfrm>
          <a:prstGeom prst="rect">
            <a:avLst/>
          </a:prstGeom>
          <a:noFill/>
          <a:ln w="9525">
            <a:solidFill>
              <a:srgbClr val="BFBFBF"/>
            </a:solidFill>
            <a:miter lim="800000"/>
            <a:headEnd/>
            <a:tailEnd/>
          </a:ln>
          <a:effectLst>
            <a:outerShdw dist="114300" dir="2700000" rotWithShape="0">
              <a:srgbClr val="808080">
                <a:alpha val="42999"/>
              </a:srgbClr>
            </a:outerShdw>
          </a:effectLst>
        </p:spPr>
      </p:pic>
      <p:sp>
        <p:nvSpPr>
          <p:cNvPr id="5" name="TextBox 4"/>
          <p:cNvSpPr txBox="1"/>
          <p:nvPr/>
        </p:nvSpPr>
        <p:spPr>
          <a:xfrm>
            <a:off x="1143000" y="4724400"/>
            <a:ext cx="2743200" cy="923330"/>
          </a:xfrm>
          <a:prstGeom prst="rect">
            <a:avLst/>
          </a:prstGeom>
          <a:noFill/>
        </p:spPr>
        <p:txBody>
          <a:bodyPr wrap="square" rtlCol="0">
            <a:spAutoFit/>
          </a:bodyPr>
          <a:lstStyle/>
          <a:p>
            <a:r>
              <a:rPr lang="en-US" dirty="0"/>
              <a:t>https://</a:t>
            </a:r>
            <a:r>
              <a:rPr lang="en-US" dirty="0" err="1"/>
              <a:t>www.youtube.com</a:t>
            </a:r>
            <a:r>
              <a:rPr lang="en-US" dirty="0"/>
              <a:t>/user/</a:t>
            </a:r>
            <a:r>
              <a:rPr lang="en-US" dirty="0" err="1"/>
              <a:t>videoyourvote</a:t>
            </a:r>
            <a:endParaRPr lang="en-US" dirty="0"/>
          </a:p>
        </p:txBody>
      </p:sp>
    </p:spTree>
    <p:extLst>
      <p:ext uri="{BB962C8B-B14F-4D97-AF65-F5344CB8AC3E}">
        <p14:creationId xmlns:p14="http://schemas.microsoft.com/office/powerpoint/2010/main" val="4226032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200" dirty="0"/>
              <a:t>News Organizations Tapping into Citizen Journalism</a:t>
            </a:r>
            <a:r>
              <a:rPr lang="zh-CN" altLang="en-US" sz="3200" dirty="0"/>
              <a:t>挖掘公民新闻的新闻机构</a:t>
            </a:r>
            <a:endParaRPr lang="en-US" sz="3200" dirty="0"/>
          </a:p>
        </p:txBody>
      </p:sp>
      <p:sp>
        <p:nvSpPr>
          <p:cNvPr id="3" name="Content Placeholder 2"/>
          <p:cNvSpPr>
            <a:spLocks noGrp="1"/>
          </p:cNvSpPr>
          <p:nvPr>
            <p:ph idx="1"/>
          </p:nvPr>
        </p:nvSpPr>
        <p:spPr>
          <a:xfrm>
            <a:off x="1043493" y="2323652"/>
            <a:ext cx="4823908" cy="3508977"/>
          </a:xfrm>
        </p:spPr>
        <p:txBody>
          <a:bodyPr>
            <a:normAutofit fontScale="92500" lnSpcReduction="10000"/>
          </a:bodyPr>
          <a:lstStyle/>
          <a:p>
            <a:pPr marL="68580" indent="0">
              <a:buNone/>
            </a:pPr>
            <a:r>
              <a:rPr lang="en-US" b="1" dirty="0">
                <a:latin typeface="Adobe Caslon Pro" pitchFamily="18" charset="0"/>
              </a:rPr>
              <a:t>Al Jazeera: </a:t>
            </a:r>
          </a:p>
          <a:p>
            <a:r>
              <a:rPr lang="en-US" dirty="0">
                <a:latin typeface="Adobe Caslon Pro" pitchFamily="18" charset="0"/>
              </a:rPr>
              <a:t>Al Jazeera invited Iraqi citizens to share their thoughts around the election</a:t>
            </a:r>
          </a:p>
          <a:p>
            <a:r>
              <a:rPr lang="en-US" dirty="0">
                <a:latin typeface="Adobe Caslon Pro" pitchFamily="18" charset="0"/>
              </a:rPr>
              <a:t> They distributed Flip cams and worked with citizen stringers on the ground</a:t>
            </a:r>
          </a:p>
          <a:p>
            <a:r>
              <a:rPr lang="en-US" dirty="0">
                <a:latin typeface="Adobe Caslon Pro" pitchFamily="18" charset="0"/>
              </a:rPr>
              <a:t> The best videos were broadcast on air throughout Al Jazeera’s election coverage</a:t>
            </a:r>
          </a:p>
          <a:p>
            <a:endParaRPr lang="en-US" dirty="0">
              <a:latin typeface="Adobe Caslon Pro" pitchFamily="18" charset="0"/>
            </a:endParaRPr>
          </a:p>
        </p:txBody>
      </p:sp>
      <p:pic>
        <p:nvPicPr>
          <p:cNvPr id="4" name="Picture 3" descr="Picture 105.png"/>
          <p:cNvPicPr>
            <a:picLocks noChangeAspect="1"/>
          </p:cNvPicPr>
          <p:nvPr/>
        </p:nvPicPr>
        <p:blipFill>
          <a:blip r:embed="rId3"/>
          <a:srcRect/>
          <a:stretch>
            <a:fillRect/>
          </a:stretch>
        </p:blipFill>
        <p:spPr bwMode="auto">
          <a:xfrm>
            <a:off x="5791200" y="2608997"/>
            <a:ext cx="2768403" cy="1905000"/>
          </a:xfrm>
          <a:prstGeom prst="rect">
            <a:avLst/>
          </a:prstGeom>
          <a:noFill/>
          <a:ln w="9525">
            <a:solidFill>
              <a:srgbClr val="A6A6A6"/>
            </a:solidFill>
            <a:miter lim="800000"/>
            <a:headEnd/>
            <a:tailEnd/>
          </a:ln>
          <a:effectLst>
            <a:outerShdw dist="76201" dir="2700000" rotWithShape="0">
              <a:srgbClr val="808080">
                <a:alpha val="42999"/>
              </a:srgbClr>
            </a:outerShdw>
          </a:effectLst>
        </p:spPr>
      </p:pic>
    </p:spTree>
    <p:extLst>
      <p:ext uri="{BB962C8B-B14F-4D97-AF65-F5344CB8AC3E}">
        <p14:creationId xmlns:p14="http://schemas.microsoft.com/office/powerpoint/2010/main" val="3570714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5023" y="609600"/>
            <a:ext cx="6965245" cy="457201"/>
          </a:xfrm>
        </p:spPr>
        <p:txBody>
          <a:bodyPr>
            <a:noAutofit/>
          </a:bodyPr>
          <a:lstStyle/>
          <a:p>
            <a:pPr algn="l"/>
            <a:r>
              <a:rPr lang="en-US" sz="2800" dirty="0"/>
              <a:t>Practically speaking…</a:t>
            </a:r>
          </a:p>
        </p:txBody>
      </p:sp>
      <p:sp>
        <p:nvSpPr>
          <p:cNvPr id="3" name="Content Placeholder 2"/>
          <p:cNvSpPr>
            <a:spLocks noGrp="1"/>
          </p:cNvSpPr>
          <p:nvPr>
            <p:ph idx="1"/>
          </p:nvPr>
        </p:nvSpPr>
        <p:spPr/>
        <p:txBody>
          <a:bodyPr/>
          <a:lstStyle/>
          <a:p>
            <a:endParaRPr lang="en-US" dirty="0"/>
          </a:p>
        </p:txBody>
      </p:sp>
      <p:pic>
        <p:nvPicPr>
          <p:cNvPr id="4" name="Picture 4" descr="http://www.driversofchange.com/images/cards/poverty/social/social-capital-f.jpg"/>
          <p:cNvPicPr>
            <a:picLocks noChangeAspect="1" noChangeArrowheads="1"/>
          </p:cNvPicPr>
          <p:nvPr/>
        </p:nvPicPr>
        <p:blipFill rotWithShape="1">
          <a:blip r:embed="rId2">
            <a:extLst>
              <a:ext uri="{28A0092B-C50C-407E-A947-70E740481C1C}">
                <a14:useLocalDpi xmlns:a14="http://schemas.microsoft.com/office/drawing/2010/main" val="0"/>
              </a:ext>
            </a:extLst>
          </a:blip>
          <a:srcRect b="3169"/>
          <a:stretch/>
        </p:blipFill>
        <p:spPr bwMode="auto">
          <a:xfrm>
            <a:off x="762000" y="1066800"/>
            <a:ext cx="7589520" cy="521111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240662019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dobe Caslon Pro" pitchFamily="18" charset="0"/>
              </a:rPr>
              <a:t>Next Time</a:t>
            </a:r>
            <a:endParaRPr lang="en-US" dirty="0"/>
          </a:p>
        </p:txBody>
      </p:sp>
      <p:sp>
        <p:nvSpPr>
          <p:cNvPr id="3" name="Content Placeholder 2"/>
          <p:cNvSpPr>
            <a:spLocks noGrp="1"/>
          </p:cNvSpPr>
          <p:nvPr>
            <p:ph idx="1"/>
          </p:nvPr>
        </p:nvSpPr>
        <p:spPr>
          <a:xfrm>
            <a:off x="838200" y="1905000"/>
            <a:ext cx="7620000" cy="4343400"/>
          </a:xfrm>
        </p:spPr>
        <p:txBody>
          <a:bodyPr>
            <a:normAutofit/>
          </a:bodyPr>
          <a:lstStyle/>
          <a:p>
            <a:pPr lvl="1"/>
            <a:r>
              <a:rPr lang="en-US" sz="2400" dirty="0">
                <a:latin typeface="Times New Roman" panose="02020603050405020304" pitchFamily="18" charset="0"/>
                <a:cs typeface="Times New Roman" panose="02020603050405020304" pitchFamily="18" charset="0"/>
              </a:rPr>
              <a:t>Submit your 3</a:t>
            </a:r>
            <a:r>
              <a:rPr lang="en-US" sz="2400" baseline="30000" dirty="0">
                <a:latin typeface="Times New Roman" panose="02020603050405020304" pitchFamily="18" charset="0"/>
                <a:cs typeface="Times New Roman" panose="02020603050405020304" pitchFamily="18" charset="0"/>
              </a:rPr>
              <a:t>rd</a:t>
            </a:r>
            <a:r>
              <a:rPr lang="en-US" sz="2400" dirty="0">
                <a:latin typeface="Times New Roman" panose="02020603050405020304" pitchFamily="18" charset="0"/>
                <a:cs typeface="Times New Roman" panose="02020603050405020304" pitchFamily="18" charset="0"/>
              </a:rPr>
              <a:t> weekly tweet by Feb 13</a:t>
            </a:r>
            <a:r>
              <a:rPr lang="en-US" sz="2400" baseline="30000" dirty="0">
                <a:latin typeface="Times New Roman" panose="02020603050405020304" pitchFamily="18" charset="0"/>
                <a:cs typeface="Times New Roman" panose="02020603050405020304" pitchFamily="18" charset="0"/>
              </a:rPr>
              <a:t>th</a:t>
            </a:r>
            <a:r>
              <a:rPr lang="en-US" sz="2400" dirty="0">
                <a:latin typeface="Times New Roman" panose="02020603050405020304" pitchFamily="18" charset="0"/>
                <a:cs typeface="Times New Roman" panose="02020603050405020304" pitchFamily="18" charset="0"/>
              </a:rPr>
              <a:t>, 11:55pm</a:t>
            </a:r>
          </a:p>
          <a:p>
            <a:pPr lvl="1"/>
            <a:r>
              <a:rPr lang="en-US" altLang="zh-CN" dirty="0">
                <a:latin typeface="Times New Roman" panose="02020603050405020304" pitchFamily="18" charset="0"/>
                <a:cs typeface="Times New Roman" panose="02020603050405020304" pitchFamily="18" charset="0"/>
              </a:rPr>
              <a:t>Post your observations about minority groups (in any society)</a:t>
            </a:r>
            <a:endParaRPr lang="en-US" dirty="0">
              <a:latin typeface="Times New Roman" panose="02020603050405020304" pitchFamily="18" charset="0"/>
              <a:cs typeface="Times New Roman" panose="02020603050405020304" pitchFamily="18" charset="0"/>
            </a:endParaRPr>
          </a:p>
          <a:p>
            <a:pPr lvl="2"/>
            <a:r>
              <a:rPr lang="en-US" dirty="0" err="1">
                <a:latin typeface="Times New Roman" panose="02020603050405020304" pitchFamily="18" charset="0"/>
                <a:cs typeface="Times New Roman" panose="02020603050405020304" pitchFamily="18" charset="0"/>
              </a:rPr>
              <a:t>Hashtag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CJMinor</a:t>
            </a:r>
            <a:endParaRPr lang="en-US" altLang="zh-CN" dirty="0">
              <a:latin typeface="Times New Roman" panose="02020603050405020304" pitchFamily="18" charset="0"/>
              <a:cs typeface="Times New Roman" panose="02020603050405020304" pitchFamily="18" charset="0"/>
            </a:endParaRPr>
          </a:p>
          <a:p>
            <a:pPr lvl="2"/>
            <a:r>
              <a:rPr lang="en-US" altLang="zh-HK" dirty="0">
                <a:latin typeface="Adobe Caslon Pro" pitchFamily="18" charset="0"/>
              </a:rPr>
              <a:t>It doesn’t have to be in Hong Kong</a:t>
            </a:r>
          </a:p>
          <a:p>
            <a:pPr lvl="1"/>
            <a:endParaRPr lang="en-US" altLang="zh-HK" dirty="0">
              <a:latin typeface="Adobe Caslon Pro" pitchFamily="18" charset="0"/>
            </a:endParaRPr>
          </a:p>
          <a:p>
            <a:pPr marL="685800" lvl="2" indent="0">
              <a:buNone/>
            </a:pPr>
            <a:r>
              <a:rPr lang="en-US" altLang="zh-CN" dirty="0">
                <a:latin typeface="Times New Roman" panose="02020603050405020304" pitchFamily="18" charset="0"/>
                <a:cs typeface="Times New Roman" panose="02020603050405020304" pitchFamily="18" charset="0"/>
              </a:rPr>
              <a:t>	</a:t>
            </a:r>
          </a:p>
          <a:p>
            <a:pPr lvl="1"/>
            <a:r>
              <a:rPr lang="en-US" sz="2600" dirty="0">
                <a:latin typeface="Times New Roman" panose="02020603050405020304" pitchFamily="18" charset="0"/>
                <a:cs typeface="Times New Roman" panose="02020603050405020304" pitchFamily="18" charset="0"/>
              </a:rPr>
              <a:t>Read:  Hogg (2009)</a:t>
            </a:r>
          </a:p>
          <a:p>
            <a:pPr marL="640080" lvl="2" indent="0">
              <a:buNone/>
            </a:pPr>
            <a:endParaRPr lang="en-US" dirty="0">
              <a:latin typeface="Adobe Caslon Pro" pitchFamily="18" charset="0"/>
            </a:endParaRPr>
          </a:p>
        </p:txBody>
      </p:sp>
    </p:spTree>
    <p:extLst>
      <p:ext uri="{BB962C8B-B14F-4D97-AF65-F5344CB8AC3E}">
        <p14:creationId xmlns:p14="http://schemas.microsoft.com/office/powerpoint/2010/main" val="196854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0" end="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1" end="1"/>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05840" y="1648084"/>
            <a:ext cx="3718560" cy="3603812"/>
          </a:xfrm>
        </p:spPr>
        <p:txBody>
          <a:bodyPr/>
          <a:lstStyle/>
          <a:p>
            <a:pPr marL="0" indent="0">
              <a:buNone/>
            </a:pPr>
            <a:r>
              <a:rPr lang="en-US" dirty="0"/>
              <a:t>Social capital provides:</a:t>
            </a:r>
          </a:p>
          <a:p>
            <a:endParaRPr lang="en-US" dirty="0"/>
          </a:p>
          <a:p>
            <a:r>
              <a:rPr lang="en-US" dirty="0"/>
              <a:t>Information</a:t>
            </a:r>
          </a:p>
          <a:p>
            <a:r>
              <a:rPr lang="en-US" dirty="0"/>
              <a:t>Influence and control</a:t>
            </a:r>
          </a:p>
          <a:p>
            <a:r>
              <a:rPr lang="en-US" dirty="0"/>
              <a:t>Social solidarity</a:t>
            </a:r>
            <a:r>
              <a:rPr lang="zh-CN" altLang="en-US" dirty="0"/>
              <a:t>（團結一致）</a:t>
            </a:r>
            <a:r>
              <a:rPr lang="en-US" dirty="0"/>
              <a:t> </a:t>
            </a:r>
          </a:p>
          <a:p>
            <a:endParaRPr lang="en-US" dirty="0"/>
          </a:p>
        </p:txBody>
      </p:sp>
      <p:pic>
        <p:nvPicPr>
          <p:cNvPr id="4098" name="Picture 2" descr="http://socialcapital.files.wordpress.com/2012/04/humantower2-drjaus-cc.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4400" y="575380"/>
            <a:ext cx="3840480" cy="574922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1156233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63040" y="2119256"/>
            <a:ext cx="6233160" cy="3900543"/>
          </a:xfrm>
        </p:spPr>
        <p:txBody>
          <a:bodyPr>
            <a:normAutofit/>
          </a:bodyPr>
          <a:lstStyle/>
          <a:p>
            <a:r>
              <a:rPr lang="en-US" dirty="0">
                <a:latin typeface="Adobe Caslon Pro"/>
                <a:cs typeface="Adobe Caslon Pro"/>
              </a:rPr>
              <a:t>Social capital: </a:t>
            </a:r>
            <a:r>
              <a:rPr lang="en-US" dirty="0"/>
              <a:t>Comprised</a:t>
            </a:r>
            <a:r>
              <a:rPr lang="zh-CN" altLang="en-US" dirty="0"/>
              <a:t>（由以下部分組成） </a:t>
            </a:r>
            <a:r>
              <a:rPr lang="en-US" altLang="zh-CN" dirty="0"/>
              <a:t>of </a:t>
            </a:r>
            <a:r>
              <a:rPr lang="en-US" dirty="0"/>
              <a:t>social </a:t>
            </a:r>
            <a:r>
              <a:rPr lang="en-US" u="sng" dirty="0"/>
              <a:t>structures</a:t>
            </a:r>
            <a:r>
              <a:rPr lang="en-US" dirty="0"/>
              <a:t> and </a:t>
            </a:r>
            <a:r>
              <a:rPr lang="en-US" u="sng" dirty="0"/>
              <a:t>actions</a:t>
            </a:r>
            <a:r>
              <a:rPr lang="en-US" dirty="0"/>
              <a:t> between people within the social structures, based on trust and expectation of reciprocal</a:t>
            </a:r>
            <a:r>
              <a:rPr lang="zh-CN" altLang="en-US" dirty="0"/>
              <a:t>（對等）</a:t>
            </a:r>
            <a:r>
              <a:rPr lang="en-US" dirty="0"/>
              <a:t> treatment.</a:t>
            </a:r>
          </a:p>
          <a:p>
            <a:pPr marL="0" indent="0">
              <a:buNone/>
            </a:pPr>
            <a:endParaRPr lang="en-US" dirty="0"/>
          </a:p>
          <a:p>
            <a:r>
              <a:rPr lang="en-US" dirty="0"/>
              <a:t>The existence of social capital is exhibited by networks, norms</a:t>
            </a:r>
            <a:r>
              <a:rPr lang="zh-CN" altLang="en-US" dirty="0"/>
              <a:t>（準則）</a:t>
            </a:r>
            <a:r>
              <a:rPr lang="en-US" dirty="0"/>
              <a:t>, and trust among individuals, which enable them to work together to pursue common goals.</a:t>
            </a:r>
            <a:endParaRPr lang="en-US" dirty="0">
              <a:latin typeface="Adobe Caslon Pro" pitchFamily="18" charset="0"/>
            </a:endParaRPr>
          </a:p>
          <a:p>
            <a:pPr marL="0" indent="0">
              <a:buNone/>
            </a:pPr>
            <a:endParaRPr lang="en-US" dirty="0">
              <a:latin typeface="Adobe Caslon Pro"/>
              <a:cs typeface="Adobe Caslon Pro"/>
            </a:endParaRPr>
          </a:p>
          <a:p>
            <a:endParaRPr lang="en-US" dirty="0">
              <a:latin typeface="Adobe Caslon Pro"/>
              <a:cs typeface="Adobe Caslon Pro"/>
            </a:endParaRPr>
          </a:p>
          <a:p>
            <a:endParaRPr lang="en-US" dirty="0">
              <a:latin typeface="Adobe Caslon Pro" pitchFamily="18" charset="0"/>
            </a:endParaRPr>
          </a:p>
          <a:p>
            <a:endParaRPr lang="en-US" dirty="0">
              <a:latin typeface="Adobe Caslon Pro" pitchFamily="18" charset="0"/>
            </a:endParaRPr>
          </a:p>
          <a:p>
            <a:endParaRPr lang="en-US" dirty="0">
              <a:latin typeface="Adobe Caslon Pro" pitchFamily="18" charset="0"/>
            </a:endParaRPr>
          </a:p>
          <a:p>
            <a:endParaRPr lang="en-US" dirty="0">
              <a:latin typeface="Adobe Caslon Pro" pitchFamily="18" charset="0"/>
            </a:endParaRPr>
          </a:p>
        </p:txBody>
      </p:sp>
      <p:sp>
        <p:nvSpPr>
          <p:cNvPr id="4" name="Title 1"/>
          <p:cNvSpPr>
            <a:spLocks noGrp="1"/>
          </p:cNvSpPr>
          <p:nvPr>
            <p:ph type="title"/>
          </p:nvPr>
        </p:nvSpPr>
        <p:spPr/>
        <p:txBody>
          <a:bodyPr>
            <a:normAutofit/>
          </a:bodyPr>
          <a:lstStyle/>
          <a:p>
            <a:r>
              <a:rPr lang="en-US" sz="3600" dirty="0">
                <a:latin typeface="Adobe Caslon Pro" pitchFamily="18" charset="0"/>
              </a:rPr>
              <a:t>Civic Engagement - Background</a:t>
            </a:r>
            <a:endParaRPr lang="en-US" sz="3600" dirty="0"/>
          </a:p>
        </p:txBody>
      </p:sp>
    </p:spTree>
    <p:extLst>
      <p:ext uri="{BB962C8B-B14F-4D97-AF65-F5344CB8AC3E}">
        <p14:creationId xmlns:p14="http://schemas.microsoft.com/office/powerpoint/2010/main" val="756099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Pushpin">
  <a:themeElements>
    <a:clrScheme name="Pushpin">
      <a:dk1>
        <a:sysClr val="windowText" lastClr="000000"/>
      </a:dk1>
      <a:lt1>
        <a:sysClr val="window" lastClr="FFFFFF"/>
      </a:lt1>
      <a:dk2>
        <a:srgbClr val="465E9C"/>
      </a:dk2>
      <a:lt2>
        <a:srgbClr val="CCDDEA"/>
      </a:lt2>
      <a:accent1>
        <a:srgbClr val="FDA023"/>
      </a:accent1>
      <a:accent2>
        <a:srgbClr val="AA2B1E"/>
      </a:accent2>
      <a:accent3>
        <a:srgbClr val="71685C"/>
      </a:accent3>
      <a:accent4>
        <a:srgbClr val="64A73B"/>
      </a:accent4>
      <a:accent5>
        <a:srgbClr val="EB5605"/>
      </a:accent5>
      <a:accent6>
        <a:srgbClr val="B9CA1A"/>
      </a:accent6>
      <a:hlink>
        <a:srgbClr val="D83E2C"/>
      </a:hlink>
      <a:folHlink>
        <a:srgbClr val="ED7D27"/>
      </a:folHlink>
    </a:clrScheme>
    <a:fontScheme name="Pushpin">
      <a:majorFont>
        <a:latin typeface="Constantia"/>
        <a:ea typeface=""/>
        <a:cs typeface=""/>
        <a:font script="Jpan" typeface="HGS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a:ea typeface=""/>
        <a:cs typeface=""/>
        <a:font script="Grek" typeface="Arial"/>
        <a:font script="Cyrl" typeface="Arial"/>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ushpin">
      <a:fillStyleLst>
        <a:solidFill>
          <a:schemeClr val="phClr"/>
        </a:solidFill>
        <a:gradFill rotWithShape="1">
          <a:gsLst>
            <a:gs pos="0">
              <a:schemeClr val="phClr">
                <a:tint val="50000"/>
                <a:satMod val="180000"/>
                <a:lumMod val="100000"/>
              </a:schemeClr>
            </a:gs>
            <a:gs pos="40000">
              <a:schemeClr val="phClr">
                <a:tint val="60000"/>
                <a:satMod val="130000"/>
                <a:lumMod val="100000"/>
              </a:schemeClr>
            </a:gs>
            <a:gs pos="100000">
              <a:schemeClr val="phClr">
                <a:tint val="96000"/>
                <a:lumMod val="108000"/>
              </a:schemeClr>
            </a:gs>
          </a:gsLst>
          <a:lin ang="5400000" scaled="0"/>
        </a:gradFill>
        <a:gradFill rotWithShape="1">
          <a:gsLst>
            <a:gs pos="0">
              <a:schemeClr val="phClr"/>
            </a:gs>
            <a:gs pos="100000">
              <a:schemeClr val="phClr">
                <a:shade val="76000"/>
                <a:lumMod val="90000"/>
              </a:schemeClr>
            </a:gs>
          </a:gsLst>
          <a:lin ang="5400000" scaled="0"/>
        </a:gradFill>
      </a:fillStyleLst>
      <a:lnStyleLst>
        <a:ln w="9525" cap="flat" cmpd="sng" algn="ctr">
          <a:solidFill>
            <a:schemeClr val="phClr"/>
          </a:solidFill>
          <a:prstDash val="solid"/>
        </a:ln>
        <a:ln w="15875" cap="flat" cmpd="sng" algn="ctr">
          <a:solidFill>
            <a:schemeClr val="phClr">
              <a:shade val="80000"/>
              <a:lumMod val="90000"/>
            </a:schemeClr>
          </a:solidFill>
          <a:prstDash val="solid"/>
        </a:ln>
        <a:ln w="25400" cap="flat" cmpd="sng" algn="ctr">
          <a:solidFill>
            <a:schemeClr val="phClr"/>
          </a:solidFill>
          <a:prstDash val="solid"/>
        </a:ln>
      </a:lnStyleLst>
      <a:effectStyleLst>
        <a:effectStyle>
          <a:effectLst/>
        </a:effectStyle>
        <a:effectStyle>
          <a:effectLst>
            <a:outerShdw blurRad="38100" dist="38100" dir="4800000" sx="98000" sy="98000" rotWithShape="0">
              <a:srgbClr val="000000">
                <a:alpha val="32000"/>
              </a:srgbClr>
            </a:outerShdw>
          </a:effectLst>
        </a:effectStyle>
        <a:effectStyle>
          <a:effectLst>
            <a:outerShdw blurRad="38100" dist="38100" dir="4800000" sx="96000" sy="96000" rotWithShape="0">
              <a:srgbClr val="000000">
                <a:alpha val="40000"/>
              </a:srgbClr>
            </a:outerShdw>
          </a:effectLst>
          <a:scene3d>
            <a:camera prst="orthographicFront">
              <a:rot lat="0" lon="0" rev="0"/>
            </a:camera>
            <a:lightRig rig="threePt" dir="t">
              <a:rot lat="0" lon="0" rev="3240000"/>
            </a:lightRig>
          </a:scene3d>
          <a:sp3d>
            <a:bevelT w="28575" h="28575"/>
          </a:sp3d>
        </a:effectStyle>
      </a:effectStyleLst>
      <a:bgFillStyleLst>
        <a:solidFill>
          <a:schemeClr val="phClr">
            <a:tint val="93000"/>
          </a:schemeClr>
        </a:solidFill>
        <a:blipFill rotWithShape="1">
          <a:blip xmlns:r="http://schemas.openxmlformats.org/officeDocument/2006/relationships" r:embed="rId1">
            <a:duotone>
              <a:schemeClr val="phClr">
                <a:shade val="80000"/>
                <a:satMod val="140000"/>
                <a:lumMod val="50000"/>
              </a:schemeClr>
              <a:schemeClr val="phClr">
                <a:tint val="95000"/>
                <a:satMod val="180000"/>
                <a:lumMod val="160000"/>
              </a:schemeClr>
            </a:duotone>
          </a:blip>
          <a:stretch/>
        </a:blipFill>
        <a:blipFill rotWithShape="1">
          <a:blip xmlns:r="http://schemas.openxmlformats.org/officeDocument/2006/relationships" r:embed="rId2">
            <a:duotone>
              <a:schemeClr val="phClr">
                <a:tint val="98000"/>
                <a:shade val="90000"/>
                <a:satMod val="120000"/>
                <a:lumMod val="54000"/>
              </a:schemeClr>
              <a:schemeClr val="phClr">
                <a:tint val="80000"/>
                <a:satMod val="160000"/>
                <a:lumMod val="140000"/>
              </a:schemeClr>
            </a:duotone>
          </a:blip>
          <a:stretch/>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Pushpin</Template>
  <TotalTime>5342</TotalTime>
  <Words>2843</Words>
  <Application>Microsoft Office PowerPoint</Application>
  <PresentationFormat>如螢幕大小 (4:3)</PresentationFormat>
  <Paragraphs>365</Paragraphs>
  <Slides>70</Slides>
  <Notes>39</Notes>
  <HiddenSlides>0</HiddenSlides>
  <MMClips>0</MMClips>
  <ScaleCrop>false</ScaleCrop>
  <HeadingPairs>
    <vt:vector size="6" baseType="variant">
      <vt:variant>
        <vt:lpstr>使用字型</vt:lpstr>
      </vt:variant>
      <vt:variant>
        <vt:i4>8</vt:i4>
      </vt:variant>
      <vt:variant>
        <vt:lpstr>佈景主題</vt:lpstr>
      </vt:variant>
      <vt:variant>
        <vt:i4>1</vt:i4>
      </vt:variant>
      <vt:variant>
        <vt:lpstr>投影片標題</vt:lpstr>
      </vt:variant>
      <vt:variant>
        <vt:i4>70</vt:i4>
      </vt:variant>
    </vt:vector>
  </HeadingPairs>
  <TitlesOfParts>
    <vt:vector size="79" baseType="lpstr">
      <vt:lpstr>Adobe Caslon Pro</vt:lpstr>
      <vt:lpstr>Brush Script MT</vt:lpstr>
      <vt:lpstr>Calibri</vt:lpstr>
      <vt:lpstr>Constantia</vt:lpstr>
      <vt:lpstr>Franklin Gothic Book</vt:lpstr>
      <vt:lpstr>Rage Italic</vt:lpstr>
      <vt:lpstr>Times New Roman</vt:lpstr>
      <vt:lpstr>Wingdings 2</vt:lpstr>
      <vt:lpstr>Pushpin</vt:lpstr>
      <vt:lpstr>Journalism &amp; Civic Engagement</vt:lpstr>
      <vt:lpstr>PowerPoint 簡報</vt:lpstr>
      <vt:lpstr>PowerPoint 簡報</vt:lpstr>
      <vt:lpstr>Learning Objectives</vt:lpstr>
      <vt:lpstr>Civic Engagement - Background</vt:lpstr>
      <vt:lpstr>Civic Engagement - Background</vt:lpstr>
      <vt:lpstr>Practically speaking…</vt:lpstr>
      <vt:lpstr>PowerPoint 簡報</vt:lpstr>
      <vt:lpstr>Civic Engagement - Background</vt:lpstr>
      <vt:lpstr>Civic Engagement - Background</vt:lpstr>
      <vt:lpstr>Civic Engagement</vt:lpstr>
      <vt:lpstr>Civic Engagement</vt:lpstr>
      <vt:lpstr>PowerPoint 簡報</vt:lpstr>
      <vt:lpstr>Civic Engagement</vt:lpstr>
      <vt:lpstr>Civic Engagement</vt:lpstr>
      <vt:lpstr>Civic Engagement</vt:lpstr>
      <vt:lpstr>Service</vt:lpstr>
      <vt:lpstr>Service</vt:lpstr>
      <vt:lpstr>Group participation</vt:lpstr>
      <vt:lpstr>Connecting to Information &amp; Events </vt:lpstr>
      <vt:lpstr>Social Connectedness </vt:lpstr>
      <vt:lpstr>Political Action</vt:lpstr>
      <vt:lpstr>PowerPoint 簡報</vt:lpstr>
      <vt:lpstr>Perspectives on Civic Engagement and Its Relationship with Media</vt:lpstr>
      <vt:lpstr>Pessimistic（悲觀的） Trends in America Back in 1980/90s</vt:lpstr>
      <vt:lpstr>Pessimistic Trends in America Back to 1980/90s</vt:lpstr>
      <vt:lpstr>Counter-Arguments</vt:lpstr>
      <vt:lpstr>PowerPoint 簡報</vt:lpstr>
      <vt:lpstr>Civic Engagement in the Digital Era</vt:lpstr>
      <vt:lpstr>Civic Engagement in the Digital Era</vt:lpstr>
      <vt:lpstr>Civic Engagement in the Digital Era（時代）</vt:lpstr>
      <vt:lpstr>Civic Engagement in the Digital Era</vt:lpstr>
      <vt:lpstr>Internet and Civic Engagement of Youth in HK</vt:lpstr>
      <vt:lpstr>Internet and Civic Engagement of Youth in HK</vt:lpstr>
      <vt:lpstr>Internet and Civic Engagement of Youth in HK</vt:lpstr>
      <vt:lpstr>Internet and Civic Engagement of Youth in HK</vt:lpstr>
      <vt:lpstr>Internet and Civic Engagement of Youth in HK</vt:lpstr>
      <vt:lpstr>PowerPoint 簡報</vt:lpstr>
      <vt:lpstr>Internet and Civic Engagement of Youth in HK</vt:lpstr>
      <vt:lpstr>PowerPoint 簡報</vt:lpstr>
      <vt:lpstr>PowerPoint 簡報</vt:lpstr>
      <vt:lpstr>PowerPoint 簡報</vt:lpstr>
      <vt:lpstr>PowerPoint 簡報</vt:lpstr>
      <vt:lpstr>PowerPoint 簡報</vt:lpstr>
      <vt:lpstr>Protests in Hong Kong (2019-2020)</vt:lpstr>
      <vt:lpstr>What’s the role of journalism in shaping civic engagement?</vt:lpstr>
      <vt:lpstr>Thomas Jefferson (1787)</vt:lpstr>
      <vt:lpstr>Media as Fourth Estate</vt:lpstr>
      <vt:lpstr>Media as Fourth Estate</vt:lpstr>
      <vt:lpstr>Watergate Scandal (1972)</vt:lpstr>
      <vt:lpstr>PowerPoint 簡報</vt:lpstr>
      <vt:lpstr>Traditional Perspective of Journalism</vt:lpstr>
      <vt:lpstr>Traditional Perspective of Journalism</vt:lpstr>
      <vt:lpstr>PowerPoint 簡報</vt:lpstr>
      <vt:lpstr>Challenges from CJ and New Media</vt:lpstr>
      <vt:lpstr>Challenges from CJ and New Media</vt:lpstr>
      <vt:lpstr>The events of the Arab Spring were enlightened not by journalist but bloggers and tweeters</vt:lpstr>
      <vt:lpstr>Challenges from CJ and New Media</vt:lpstr>
      <vt:lpstr>Challenges for Traditional Perspective (Professional Journalism)</vt:lpstr>
      <vt:lpstr>PowerPoint 簡報</vt:lpstr>
      <vt:lpstr>A new role for news agency</vt:lpstr>
      <vt:lpstr>PowerPoint 簡報</vt:lpstr>
      <vt:lpstr>PowerPoint 簡報</vt:lpstr>
      <vt:lpstr>A new role for news agency (Con’t)</vt:lpstr>
      <vt:lpstr>PowerPoint 簡報</vt:lpstr>
      <vt:lpstr>Key Engagement Goals for News Agency</vt:lpstr>
      <vt:lpstr>News Organizations Tapping into Citizen Journalism</vt:lpstr>
      <vt:lpstr>News Organizations Tapping into Citizen Journalism</vt:lpstr>
      <vt:lpstr>News Organizations Tapping into Citizen Journalism挖掘公民新闻的新闻机构</vt:lpstr>
      <vt:lpstr>Next Time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Journalism &amp; Civic Engagement</dc:title>
  <dc:creator>Crystal Jiang</dc:creator>
  <cp:lastModifiedBy>SUN Yifan</cp:lastModifiedBy>
  <cp:revision>503</cp:revision>
  <dcterms:created xsi:type="dcterms:W3CDTF">2006-08-16T00:00:00Z</dcterms:created>
  <dcterms:modified xsi:type="dcterms:W3CDTF">2022-02-09T05:16:15Z</dcterms:modified>
</cp:coreProperties>
</file>